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88" r:id="rId5"/>
    <p:sldId id="283" r:id="rId6"/>
    <p:sldId id="261" r:id="rId7"/>
    <p:sldId id="262" r:id="rId8"/>
    <p:sldId id="281" r:id="rId9"/>
    <p:sldId id="277" r:id="rId10"/>
    <p:sldId id="264" r:id="rId11"/>
    <p:sldId id="278" r:id="rId12"/>
    <p:sldId id="284" r:id="rId13"/>
    <p:sldId id="279" r:id="rId14"/>
    <p:sldId id="269" r:id="rId15"/>
    <p:sldId id="285" r:id="rId16"/>
    <p:sldId id="287" r:id="rId17"/>
    <p:sldId id="280" r:id="rId18"/>
  </p:sldIdLst>
  <p:sldSz cx="18288000" cy="10287000"/>
  <p:notesSz cx="10287000" cy="18288000"/>
  <p:embeddedFontLst>
    <p:embeddedFont>
      <p:font typeface="나눔스퀘어 Bold" panose="020B0600000101010101" pitchFamily="50" charset="-127"/>
      <p:bold r:id="rId20"/>
    </p:embeddedFont>
    <p:embeddedFont>
      <p:font typeface="나눔스퀘어 ExtraBold" panose="020B0600000101010101" pitchFamily="50" charset="-127"/>
      <p:bold r:id="rId21"/>
    </p:embeddedFont>
    <p:embeddedFont>
      <p:font typeface="맑은 고딕" panose="020B0503020000020004" pitchFamily="50" charset="-127"/>
      <p:regular r:id="rId22"/>
      <p:bold r:id="rId23"/>
    </p:embeddedFont>
    <p:embeddedFont>
      <p:font typeface="Abadi" panose="020B0604020104020204" pitchFamily="34" charset="0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186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5" d="100"/>
          <a:sy n="55" d="100"/>
        </p:scale>
        <p:origin x="562" y="3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34" d="100"/>
          <a:sy n="34" d="100"/>
        </p:scale>
        <p:origin x="348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44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44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EE9326-AC6B-4359-B3A3-6BB7DBB32464}" type="datetimeFigureOut">
              <a:rPr lang="ko-KR" altLang="en-US" smtClean="0"/>
              <a:t>2021-11-26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0425"/>
            <a:ext cx="4457700" cy="9144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0425"/>
            <a:ext cx="4457700" cy="9144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3B93DB-D3D3-4BB1-B518-4F46C077AC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07850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dirty="0">
                <a:solidFill>
                  <a:srgbClr val="000000"/>
                </a:solidFill>
                <a:effectLst/>
                <a:latin typeface="Abadi" panose="020B0604020104020204" pitchFamily="34" charset="0"/>
                <a:cs typeface="맑은v..."/>
              </a:rPr>
              <a:t>좌측 그래프는 통계청에서 발표한 임금인상률과 아파트매매가 변동률을 비교한 것입니다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Abadi" panose="020B0604020104020204" pitchFamily="34" charset="0"/>
                <a:cs typeface="맑은v...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dirty="0">
                <a:solidFill>
                  <a:srgbClr val="000000"/>
                </a:solidFill>
                <a:effectLst/>
                <a:latin typeface="Abadi" panose="020B0604020104020204" pitchFamily="34" charset="0"/>
                <a:cs typeface="맑은v..."/>
              </a:rPr>
              <a:t>우측 그래프는 직장인이 생각하는 가장 전망 좋은 투자 대상으로 부동산을 </a:t>
            </a:r>
            <a:r>
              <a:rPr lang="ko-KR" altLang="en-US" sz="1800" dirty="0" err="1">
                <a:solidFill>
                  <a:srgbClr val="000000"/>
                </a:solidFill>
                <a:effectLst/>
                <a:latin typeface="Abadi" panose="020B0604020104020204" pitchFamily="34" charset="0"/>
                <a:cs typeface="맑은v..."/>
              </a:rPr>
              <a:t>꼽는다는것을</a:t>
            </a:r>
            <a:r>
              <a:rPr lang="ko-KR" altLang="en-US" sz="1800" dirty="0">
                <a:solidFill>
                  <a:srgbClr val="000000"/>
                </a:solidFill>
                <a:effectLst/>
                <a:latin typeface="Abadi" panose="020B0604020104020204" pitchFamily="34" charset="0"/>
                <a:cs typeface="맑은v..."/>
              </a:rPr>
              <a:t> 보여줍니다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Abadi" panose="020B0604020104020204" pitchFamily="34" charset="0"/>
                <a:cs typeface="맑은v...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dirty="0">
                <a:solidFill>
                  <a:srgbClr val="000000"/>
                </a:solidFill>
                <a:effectLst/>
                <a:latin typeface="Abadi" panose="020B0604020104020204" pitchFamily="34" charset="0"/>
                <a:cs typeface="맑은v..."/>
              </a:rPr>
              <a:t>이를 통해 </a:t>
            </a:r>
            <a:r>
              <a:rPr lang="ko-KR" altLang="ko-KR" sz="1800" dirty="0">
                <a:solidFill>
                  <a:srgbClr val="000000"/>
                </a:solidFill>
                <a:effectLst/>
                <a:latin typeface="Abadi" panose="020B0604020104020204" pitchFamily="34" charset="0"/>
                <a:cs typeface="맑은v..."/>
              </a:rPr>
              <a:t>많은 사람들이 자산을 불리기 위한 수단으로 부동산을 선택하고 있고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Abadi" panose="020B0604020104020204" pitchFamily="34" charset="0"/>
                <a:cs typeface="맑은v..."/>
              </a:rPr>
              <a:t>, </a:t>
            </a:r>
            <a:r>
              <a:rPr lang="ko-KR" altLang="ko-KR" sz="1800" dirty="0">
                <a:solidFill>
                  <a:srgbClr val="000000"/>
                </a:solidFill>
                <a:effectLst/>
                <a:latin typeface="Abadi" panose="020B0604020104020204" pitchFamily="34" charset="0"/>
                <a:cs typeface="맑은v..."/>
              </a:rPr>
              <a:t>그에 대한 관심이 높아지고 있</a:t>
            </a:r>
            <a:r>
              <a:rPr lang="ko-KR" altLang="en-US" sz="1800" dirty="0">
                <a:solidFill>
                  <a:srgbClr val="000000"/>
                </a:solidFill>
                <a:effectLst/>
                <a:latin typeface="Abadi" panose="020B0604020104020204" pitchFamily="34" charset="0"/>
                <a:cs typeface="맑은v..."/>
              </a:rPr>
              <a:t>음을 </a:t>
            </a:r>
            <a:r>
              <a:rPr lang="ko-KR" altLang="en-US" sz="1800" dirty="0">
                <a:solidFill>
                  <a:srgbClr val="000000"/>
                </a:solidFill>
                <a:latin typeface="Abadi" panose="020B0604020104020204" pitchFamily="34" charset="0"/>
                <a:cs typeface="맑은v..."/>
              </a:rPr>
              <a:t>예상</a:t>
            </a:r>
            <a:r>
              <a:rPr lang="ko-KR" altLang="en-US" sz="1800" dirty="0">
                <a:solidFill>
                  <a:srgbClr val="000000"/>
                </a:solidFill>
                <a:effectLst/>
                <a:latin typeface="Abadi" panose="020B0604020104020204" pitchFamily="34" charset="0"/>
                <a:cs typeface="맑은v..."/>
              </a:rPr>
              <a:t>할 수 있습니다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Abadi" panose="020B0604020104020204" pitchFamily="34" charset="0"/>
                <a:cs typeface="맑은v..."/>
              </a:rPr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3B93DB-D3D3-4BB1-B518-4F46C077AC06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41524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ko-KR" altLang="ko-KR" dirty="0">
                <a:solidFill>
                  <a:srgbClr val="000000"/>
                </a:solidFill>
                <a:latin typeface="Abadi" panose="020B0604020104020204" pitchFamily="34" charset="0"/>
                <a:cs typeface="맑은v..."/>
              </a:rPr>
              <a:t>이에 따라</a:t>
            </a:r>
            <a:r>
              <a:rPr lang="en-US" altLang="ko-KR" dirty="0">
                <a:solidFill>
                  <a:srgbClr val="000000"/>
                </a:solidFill>
                <a:latin typeface="Abadi" panose="020B0604020104020204" pitchFamily="34" charset="0"/>
                <a:cs typeface="맑은v..."/>
              </a:rPr>
              <a:t> </a:t>
            </a:r>
            <a:r>
              <a:rPr lang="ko-KR" altLang="ko-KR" dirty="0">
                <a:solidFill>
                  <a:srgbClr val="000000"/>
                </a:solidFill>
                <a:latin typeface="Abadi" panose="020B0604020104020204" pitchFamily="34" charset="0"/>
                <a:cs typeface="맑은v..."/>
              </a:rPr>
              <a:t>부동산 매매 정보들을 종합해서 확인할 수 있으며</a:t>
            </a:r>
            <a:r>
              <a:rPr lang="en-US" altLang="ko-KR" dirty="0">
                <a:solidFill>
                  <a:srgbClr val="000000"/>
                </a:solidFill>
                <a:latin typeface="Abadi" panose="020B0604020104020204" pitchFamily="34" charset="0"/>
                <a:cs typeface="맑은v..."/>
              </a:rPr>
              <a:t>, </a:t>
            </a:r>
            <a:r>
              <a:rPr lang="ko-KR" altLang="ko-KR" dirty="0">
                <a:solidFill>
                  <a:srgbClr val="000000"/>
                </a:solidFill>
                <a:latin typeface="Abadi" panose="020B0604020104020204" pitchFamily="34" charset="0"/>
                <a:cs typeface="맑은v..."/>
              </a:rPr>
              <a:t>그에 대한 의견을 자유롭게 나</a:t>
            </a:r>
            <a:r>
              <a:rPr lang="ko-KR" altLang="en-US" dirty="0">
                <a:solidFill>
                  <a:srgbClr val="000000"/>
                </a:solidFill>
                <a:latin typeface="Abadi" panose="020B0604020104020204" pitchFamily="34" charset="0"/>
                <a:cs typeface="맑은v..."/>
              </a:rPr>
              <a:t>눠 </a:t>
            </a:r>
            <a:endParaRPr lang="en-US" altLang="ko-KR" dirty="0">
              <a:solidFill>
                <a:srgbClr val="000000"/>
              </a:solidFill>
              <a:latin typeface="Abadi" panose="020B0604020104020204" pitchFamily="34" charset="0"/>
              <a:cs typeface="맑은v..."/>
            </a:endParaRPr>
          </a:p>
          <a:p>
            <a:pPr>
              <a:defRPr/>
            </a:pPr>
            <a:r>
              <a:rPr lang="ko-KR" altLang="ko-KR" sz="1800" dirty="0">
                <a:solidFill>
                  <a:srgbClr val="000000"/>
                </a:solidFill>
                <a:latin typeface="Abadi" panose="020B0604020104020204" pitchFamily="34" charset="0"/>
                <a:cs typeface="맑은v..."/>
              </a:rPr>
              <a:t>부동산 투자에 대한 정보들을 얻을 수 있는 웹사이트를 제작</a:t>
            </a:r>
            <a:r>
              <a:rPr lang="ko-KR" altLang="en-US" sz="1800" dirty="0">
                <a:solidFill>
                  <a:srgbClr val="000000"/>
                </a:solidFill>
                <a:latin typeface="Abadi" panose="020B0604020104020204" pitchFamily="34" charset="0"/>
                <a:cs typeface="맑은v..."/>
              </a:rPr>
              <a:t>하게 되었습니다</a:t>
            </a:r>
            <a:r>
              <a:rPr lang="en-US" altLang="ko-KR" sz="1800" dirty="0">
                <a:solidFill>
                  <a:srgbClr val="000000"/>
                </a:solidFill>
                <a:latin typeface="Abadi" panose="020B0604020104020204" pitchFamily="34" charset="0"/>
                <a:cs typeface="맑은v..."/>
              </a:rPr>
              <a:t>.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3B93DB-D3D3-4BB1-B518-4F46C077AC06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65846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3B93DB-D3D3-4BB1-B518-4F46C077AC06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12995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관심사가 비슷한 사용자들이 부동산 관련 정보를 토의하는 커뮤니티로 발전을 기대할 수 있습니다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인기 게시물을 통해 사용자들이 관심 갖는 주제를 파악할 수 있습니다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인기 관심 지역 항목을 통해 다른 사용자들이 어떤 부동산에 관심을 갖는지 파악할 수 있습니다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ko-KR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호선별로</a:t>
            </a:r>
            <a:r>
              <a:rPr lang="ko-KR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선택이 가능한 </a:t>
            </a:r>
            <a:r>
              <a:rPr lang="ko-KR" altLang="ko-KR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역세권</a:t>
            </a:r>
            <a:r>
              <a:rPr lang="ko-KR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중심 검색으로 활동 반경을 기반으로 원하는 </a:t>
            </a:r>
            <a:r>
              <a:rPr lang="ko-KR" altLang="ko-KR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실거래가를</a:t>
            </a:r>
            <a:r>
              <a:rPr lang="ko-KR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파악할 수 있습니다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3B93DB-D3D3-4BB1-B518-4F46C077AC06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39800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11/26/2021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11/26/2021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11/26/2021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11/26/2021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4.png"/><Relationship Id="rId4" Type="http://schemas.openxmlformats.org/officeDocument/2006/relationships/image" Target="../media/image53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jpe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jpeg"/><Relationship Id="rId10" Type="http://schemas.openxmlformats.org/officeDocument/2006/relationships/image" Target="../media/image36.jpeg"/><Relationship Id="rId4" Type="http://schemas.openxmlformats.org/officeDocument/2006/relationships/image" Target="../media/image30.png"/><Relationship Id="rId9" Type="http://schemas.openxmlformats.org/officeDocument/2006/relationships/image" Target="../media/image35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6.jpeg"/><Relationship Id="rId4" Type="http://schemas.openxmlformats.org/officeDocument/2006/relationships/image" Target="../media/image35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53838" y="-198810"/>
            <a:ext cx="10650721" cy="10596946"/>
            <a:chOff x="-353838" y="-198810"/>
            <a:chExt cx="10650721" cy="1059694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353838" y="-198810"/>
              <a:ext cx="10650721" cy="1059694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474733" y="-137931"/>
            <a:ext cx="9649076" cy="10561576"/>
            <a:chOff x="9474733" y="-137931"/>
            <a:chExt cx="9649076" cy="1056157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50195" y="-5196048"/>
              <a:ext cx="19298152" cy="21123153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74733" y="-137931"/>
              <a:ext cx="9649076" cy="10561576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10237810" y="5142857"/>
            <a:ext cx="10239404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7200" kern="0" spc="-40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S-Core Dream 6 Bold" pitchFamily="34" charset="0"/>
              </a:rPr>
              <a:t>ZIP UP!</a:t>
            </a:r>
            <a:endParaRPr 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033866" y="1532967"/>
            <a:ext cx="10647292" cy="193899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6000" kern="0" spc="300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Oswald" pitchFamily="34" charset="0"/>
              </a:rPr>
              <a:t>SSAFY</a:t>
            </a:r>
          </a:p>
          <a:p>
            <a:r>
              <a:rPr lang="en-US" sz="6000" kern="0" spc="300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Oswald" pitchFamily="34" charset="0"/>
              </a:rPr>
              <a:t>GWANTONG PJT</a:t>
            </a:r>
            <a:endParaRPr lang="en-US" sz="2000" spc="3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F0E09C87-CF6A-48E5-BC56-6860A88FEA10}"/>
              </a:ext>
            </a:extLst>
          </p:cNvPr>
          <p:cNvGrpSpPr/>
          <p:nvPr/>
        </p:nvGrpSpPr>
        <p:grpSpPr>
          <a:xfrm>
            <a:off x="-765425" y="-354909"/>
            <a:ext cx="1530850" cy="11051395"/>
            <a:chOff x="-765425" y="-354909"/>
            <a:chExt cx="1530850" cy="11051395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-765425" y="2558250"/>
              <a:ext cx="1530850" cy="5180952"/>
              <a:chOff x="-765425" y="2558250"/>
              <a:chExt cx="1530850" cy="5180952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-1530850" y="3101"/>
                <a:ext cx="3061699" cy="10361905"/>
              </a:xfrm>
              <a:prstGeom prst="rect">
                <a:avLst/>
              </a:prstGeom>
            </p:spPr>
          </p:pic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-765425" y="2558250"/>
                <a:ext cx="1530850" cy="5180952"/>
              </a:xfrm>
              <a:prstGeom prst="rect">
                <a:avLst/>
              </a:prstGeom>
            </p:spPr>
          </p:pic>
        </p:grpSp>
        <p:sp>
          <p:nvSpPr>
            <p:cNvPr id="15" name="Object 15"/>
            <p:cNvSpPr txBox="1"/>
            <p:nvPr/>
          </p:nvSpPr>
          <p:spPr>
            <a:xfrm rot="5400000">
              <a:off x="-5275455" y="4955345"/>
              <a:ext cx="11051395" cy="43088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2200" kern="0" spc="900">
                  <a:solidFill>
                    <a:srgbClr val="0000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Oswald" pitchFamily="34" charset="0"/>
                </a:rPr>
                <a:t>2021 SSAFY</a:t>
              </a:r>
              <a:endParaRPr lang="en-US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1004" name="그룹 1004"/>
          <p:cNvGrpSpPr/>
          <p:nvPr/>
        </p:nvGrpSpPr>
        <p:grpSpPr>
          <a:xfrm>
            <a:off x="14702821" y="8734079"/>
            <a:ext cx="2820989" cy="822209"/>
            <a:chOff x="14702821" y="8734079"/>
            <a:chExt cx="2820989" cy="822209"/>
          </a:xfrm>
        </p:grpSpPr>
        <p:sp>
          <p:nvSpPr>
            <p:cNvPr id="17" name="Object 17"/>
            <p:cNvSpPr txBox="1"/>
            <p:nvPr/>
          </p:nvSpPr>
          <p:spPr>
            <a:xfrm>
              <a:off x="14702821" y="9140790"/>
              <a:ext cx="2327251" cy="41549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r"/>
              <a:r>
                <a:rPr lang="en-US" sz="2100" kern="0" spc="-100">
                  <a:solidFill>
                    <a:srgbClr val="0000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S-Core Dream 6 Bold" pitchFamily="34" charset="0"/>
                </a:rPr>
                <a:t>ZIP UP</a:t>
              </a:r>
              <a:endParaRPr lang="en-US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grpSp>
          <p:nvGrpSpPr>
            <p:cNvPr id="1005" name="그룹 1005"/>
            <p:cNvGrpSpPr/>
            <p:nvPr/>
          </p:nvGrpSpPr>
          <p:grpSpPr>
            <a:xfrm>
              <a:off x="17017744" y="8734079"/>
              <a:ext cx="506066" cy="780206"/>
              <a:chOff x="17017744" y="8734079"/>
              <a:chExt cx="506066" cy="780206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7017744" y="8734079"/>
                <a:ext cx="506066" cy="780206"/>
              </a:xfrm>
              <a:prstGeom prst="rect">
                <a:avLst/>
              </a:prstGeom>
            </p:spPr>
          </p:pic>
        </p:grpSp>
      </p:grpSp>
      <p:sp>
        <p:nvSpPr>
          <p:cNvPr id="22" name="Object 22"/>
          <p:cNvSpPr txBox="1"/>
          <p:nvPr/>
        </p:nvSpPr>
        <p:spPr>
          <a:xfrm>
            <a:off x="10296857" y="6659343"/>
            <a:ext cx="10602086" cy="4308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200" kern="0" spc="-10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S-Core Dream 3 Light" pitchFamily="34" charset="0"/>
              </a:rPr>
              <a:t>노유진 배지환 정지영</a:t>
            </a:r>
            <a:endParaRPr 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61905" y="633314"/>
            <a:ext cx="8670259" cy="7694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400" kern="0" spc="-200">
                <a:solidFill>
                  <a:srgbClr val="2186C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S-Core Dream 7 ExtraBold" pitchFamily="34" charset="0"/>
              </a:rPr>
              <a:t>화면 </a:t>
            </a:r>
            <a:r>
              <a:rPr lang="ko-KR" altLang="en-US" sz="4400" kern="0" spc="-200">
                <a:solidFill>
                  <a:srgbClr val="2186C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S-Core Dream 7 ExtraBold" pitchFamily="34" charset="0"/>
              </a:rPr>
              <a:t>흐름도</a:t>
            </a:r>
            <a:r>
              <a:rPr lang="en-US" sz="4400" kern="0" spc="-200">
                <a:solidFill>
                  <a:srgbClr val="2186C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S-Core Dream 7 ExtraBold" pitchFamily="34" charset="0"/>
              </a:rPr>
              <a:t>- 메인 홈</a:t>
            </a:r>
            <a:endParaRPr 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30" name="그룹 31">
            <a:extLst>
              <a:ext uri="{FF2B5EF4-FFF2-40B4-BE49-F238E27FC236}">
                <a16:creationId xmlns:a16="http://schemas.microsoft.com/office/drawing/2014/main" id="{521F57ED-AB85-B148-B350-FE6867BB8862}"/>
              </a:ext>
            </a:extLst>
          </p:cNvPr>
          <p:cNvGrpSpPr/>
          <p:nvPr/>
        </p:nvGrpSpPr>
        <p:grpSpPr>
          <a:xfrm>
            <a:off x="302356" y="2401889"/>
            <a:ext cx="13627099" cy="5854700"/>
            <a:chOff x="952501" y="2616201"/>
            <a:chExt cx="13627099" cy="5854700"/>
          </a:xfrm>
        </p:grpSpPr>
        <p:pic>
          <p:nvPicPr>
            <p:cNvPr id="4" name="그림 32">
              <a:extLst>
                <a:ext uri="{FF2B5EF4-FFF2-40B4-BE49-F238E27FC236}">
                  <a16:creationId xmlns:a16="http://schemas.microsoft.com/office/drawing/2014/main" id="{73D66B52-7445-5B48-9161-694ED196FB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51100" y="2616201"/>
              <a:ext cx="12128500" cy="585470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6" name="타원 33" descr="1">
              <a:extLst>
                <a:ext uri="{FF2B5EF4-FFF2-40B4-BE49-F238E27FC236}">
                  <a16:creationId xmlns:a16="http://schemas.microsoft.com/office/drawing/2014/main" id="{A85967DE-D971-8E46-9A28-6A750CE10EE1}"/>
                </a:ext>
              </a:extLst>
            </p:cNvPr>
            <p:cNvSpPr/>
            <p:nvPr/>
          </p:nvSpPr>
          <p:spPr>
            <a:xfrm>
              <a:off x="4186237" y="3328988"/>
              <a:ext cx="171451" cy="185737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x-none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1</a:t>
              </a:r>
              <a:endParaRPr kumimoji="1" lang="x-none" altLang="en-US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10" name="타원 34" descr="1">
              <a:extLst>
                <a:ext uri="{FF2B5EF4-FFF2-40B4-BE49-F238E27FC236}">
                  <a16:creationId xmlns:a16="http://schemas.microsoft.com/office/drawing/2014/main" id="{71901822-E8BB-CD4E-8E17-4E94B6DC3F74}"/>
                </a:ext>
              </a:extLst>
            </p:cNvPr>
            <p:cNvSpPr/>
            <p:nvPr/>
          </p:nvSpPr>
          <p:spPr>
            <a:xfrm>
              <a:off x="4171950" y="4041775"/>
              <a:ext cx="171451" cy="185737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2</a:t>
              </a:r>
              <a:endParaRPr kumimoji="1" lang="x-none" altLang="en-US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14" name="타원 35" descr="1">
              <a:extLst>
                <a:ext uri="{FF2B5EF4-FFF2-40B4-BE49-F238E27FC236}">
                  <a16:creationId xmlns:a16="http://schemas.microsoft.com/office/drawing/2014/main" id="{5EC7077F-B962-2C46-9653-E479E944AA27}"/>
                </a:ext>
              </a:extLst>
            </p:cNvPr>
            <p:cNvSpPr/>
            <p:nvPr/>
          </p:nvSpPr>
          <p:spPr>
            <a:xfrm>
              <a:off x="14175168" y="5016696"/>
              <a:ext cx="171451" cy="185737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3</a:t>
              </a:r>
              <a:endParaRPr kumimoji="1" lang="x-none" altLang="en-US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18" name="타원 36" descr="1">
              <a:extLst>
                <a:ext uri="{FF2B5EF4-FFF2-40B4-BE49-F238E27FC236}">
                  <a16:creationId xmlns:a16="http://schemas.microsoft.com/office/drawing/2014/main" id="{234EE4B3-1FF3-334E-8D29-4ED054E8982E}"/>
                </a:ext>
              </a:extLst>
            </p:cNvPr>
            <p:cNvSpPr/>
            <p:nvPr/>
          </p:nvSpPr>
          <p:spPr>
            <a:xfrm>
              <a:off x="14087475" y="3087883"/>
              <a:ext cx="171451" cy="185737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4</a:t>
              </a:r>
              <a:endParaRPr kumimoji="1" lang="x-none" altLang="en-US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pic>
          <p:nvPicPr>
            <p:cNvPr id="24" name="그림 37">
              <a:extLst>
                <a:ext uri="{FF2B5EF4-FFF2-40B4-BE49-F238E27FC236}">
                  <a16:creationId xmlns:a16="http://schemas.microsoft.com/office/drawing/2014/main" id="{CD6865AE-CF57-1042-AA94-E869009FD5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2501" y="4756151"/>
              <a:ext cx="1155700" cy="157480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solidFill>
                <a:schemeClr val="accent2"/>
              </a:solidFill>
            </a:ln>
            <a:effectLst>
              <a:reflection blurRad="12700" stA="38000" endPos="28000" dist="5000" dir="5400000" sy="-100000" algn="bl" rotWithShape="0"/>
            </a:effectLst>
          </p:spPr>
        </p:pic>
        <p:cxnSp>
          <p:nvCxnSpPr>
            <p:cNvPr id="25" name="직선 화살표 연결선 38">
              <a:extLst>
                <a:ext uri="{FF2B5EF4-FFF2-40B4-BE49-F238E27FC236}">
                  <a16:creationId xmlns:a16="http://schemas.microsoft.com/office/drawing/2014/main" id="{4061DD8D-CEF1-0047-A0EB-CA3FA35C143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82203" y="4795257"/>
              <a:ext cx="484978" cy="352809"/>
            </a:xfrm>
            <a:prstGeom prst="straightConnector1">
              <a:avLst/>
            </a:prstGeom>
            <a:ln w="2857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39">
              <a:extLst>
                <a:ext uri="{FF2B5EF4-FFF2-40B4-BE49-F238E27FC236}">
                  <a16:creationId xmlns:a16="http://schemas.microsoft.com/office/drawing/2014/main" id="{E4DB818E-7F4D-264A-9C5C-BC12D5148C1F}"/>
                </a:ext>
              </a:extLst>
            </p:cNvPr>
            <p:cNvSpPr txBox="1"/>
            <p:nvPr/>
          </p:nvSpPr>
          <p:spPr>
            <a:xfrm>
              <a:off x="1003300" y="4484295"/>
              <a:ext cx="11557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x-none" altLang="en-US" sz="1400">
                  <a:solidFill>
                    <a:srgbClr val="2186C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로그인성공</a:t>
              </a:r>
            </a:p>
          </p:txBody>
        </p:sp>
      </p:grpSp>
      <p:graphicFrame>
        <p:nvGraphicFramePr>
          <p:cNvPr id="29" name="표 29">
            <a:extLst>
              <a:ext uri="{FF2B5EF4-FFF2-40B4-BE49-F238E27FC236}">
                <a16:creationId xmlns:a16="http://schemas.microsoft.com/office/drawing/2014/main" id="{E63930C7-9796-C34E-A6F7-DE38058649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2905701"/>
              </p:ext>
            </p:extLst>
          </p:nvPr>
        </p:nvGraphicFramePr>
        <p:xfrm>
          <a:off x="14570075" y="2563813"/>
          <a:ext cx="3209926" cy="34656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4963">
                  <a:extLst>
                    <a:ext uri="{9D8B030D-6E8A-4147-A177-3AD203B41FA5}">
                      <a16:colId xmlns:a16="http://schemas.microsoft.com/office/drawing/2014/main" val="433110248"/>
                    </a:ext>
                  </a:extLst>
                </a:gridCol>
                <a:gridCol w="1604963">
                  <a:extLst>
                    <a:ext uri="{9D8B030D-6E8A-4147-A177-3AD203B41FA5}">
                      <a16:colId xmlns:a16="http://schemas.microsoft.com/office/drawing/2014/main" val="4090231929"/>
                    </a:ext>
                  </a:extLst>
                </a:gridCol>
              </a:tblGrid>
              <a:tr h="435374">
                <a:tc>
                  <a:txBody>
                    <a:bodyPr/>
                    <a:lstStyle/>
                    <a:p>
                      <a:r>
                        <a:rPr lang="x-none" altLang="en-US" sz="16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번호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x-none" altLang="en-US" sz="16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0049327"/>
                  </a:ext>
                </a:extLst>
              </a:tr>
              <a:tr h="735766">
                <a:tc>
                  <a:txBody>
                    <a:bodyPr/>
                    <a:lstStyle/>
                    <a:p>
                      <a:r>
                        <a:rPr lang="en-US" altLang="x-none" sz="16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x-none" altLang="en-US" sz="160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x-none" altLang="en-US" sz="16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인기게시물</a:t>
                      </a:r>
                      <a:r>
                        <a:rPr lang="en-US" altLang="x-none" sz="16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/</a:t>
                      </a:r>
                      <a:r>
                        <a:rPr lang="ko-KR" altLang="en-US" sz="16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관심지역 출력</a:t>
                      </a:r>
                      <a:endParaRPr lang="x-none" altLang="en-US" sz="160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702668"/>
                  </a:ext>
                </a:extLst>
              </a:tr>
              <a:tr h="735766">
                <a:tc>
                  <a:txBody>
                    <a:bodyPr/>
                    <a:lstStyle/>
                    <a:p>
                      <a:r>
                        <a:rPr lang="en-US" altLang="x-none" sz="16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x-none" altLang="en-US" sz="160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x-none" altLang="en-US" sz="16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게시글로</a:t>
                      </a:r>
                      <a:r>
                        <a:rPr lang="ko-KR" altLang="en-US" sz="16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이동</a:t>
                      </a:r>
                      <a:endParaRPr lang="x-none" altLang="en-US" sz="160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9441235"/>
                  </a:ext>
                </a:extLst>
              </a:tr>
              <a:tr h="735766">
                <a:tc>
                  <a:txBody>
                    <a:bodyPr/>
                    <a:lstStyle/>
                    <a:p>
                      <a:r>
                        <a:rPr lang="en-US" altLang="x-none" sz="16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endParaRPr lang="x-none" altLang="en-US" sz="160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x-none" altLang="en-US" sz="16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게시판</a:t>
                      </a:r>
                      <a:r>
                        <a:rPr lang="en-US" altLang="x-none" sz="16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/</a:t>
                      </a:r>
                      <a:r>
                        <a:rPr lang="ko-KR" altLang="en-US" sz="16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공지사항으로 이동</a:t>
                      </a:r>
                      <a:endParaRPr lang="x-none" altLang="en-US" sz="160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4907146"/>
                  </a:ext>
                </a:extLst>
              </a:tr>
              <a:tr h="735766">
                <a:tc>
                  <a:txBody>
                    <a:bodyPr/>
                    <a:lstStyle/>
                    <a:p>
                      <a:r>
                        <a:rPr lang="en-US" altLang="x-none" sz="16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4</a:t>
                      </a:r>
                      <a:endParaRPr lang="x-none" altLang="en-US" sz="160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x-none" altLang="en-US" sz="16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회원가입</a:t>
                      </a:r>
                      <a:r>
                        <a:rPr lang="en-US" altLang="x-none" sz="16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/</a:t>
                      </a:r>
                      <a:r>
                        <a:rPr lang="ko-KR" altLang="en-US" sz="16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로그인 페이지로 이동</a:t>
                      </a:r>
                      <a:endParaRPr lang="x-none" altLang="en-US" sz="16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43967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61905" y="633314"/>
            <a:ext cx="8670259" cy="7694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400" kern="0" spc="-200">
                <a:solidFill>
                  <a:srgbClr val="2186C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S-Core Dream 7 ExtraBold" pitchFamily="34" charset="0"/>
              </a:rPr>
              <a:t>화면 </a:t>
            </a:r>
            <a:r>
              <a:rPr lang="ko-KR" altLang="en-US" sz="4400" kern="0" spc="-200">
                <a:solidFill>
                  <a:srgbClr val="2186C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S-Core Dream 7 ExtraBold" pitchFamily="34" charset="0"/>
              </a:rPr>
              <a:t>흐름도</a:t>
            </a:r>
            <a:r>
              <a:rPr lang="en-US" sz="4400" kern="0" spc="-200">
                <a:solidFill>
                  <a:srgbClr val="2186C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S-Core Dream 7 ExtraBold" pitchFamily="34" charset="0"/>
              </a:rPr>
              <a:t> – </a:t>
            </a:r>
            <a:r>
              <a:rPr lang="ko-KR" altLang="en-US" sz="4400" kern="0" spc="-200">
                <a:solidFill>
                  <a:srgbClr val="2186C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S-Core Dream 7 ExtraBold" pitchFamily="34" charset="0"/>
              </a:rPr>
              <a:t>부동산 실거래</a:t>
            </a:r>
            <a:endParaRPr 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5245FEF8-904F-8F47-975A-3D6BDE708A6F}"/>
              </a:ext>
            </a:extLst>
          </p:cNvPr>
          <p:cNvGrpSpPr/>
          <p:nvPr/>
        </p:nvGrpSpPr>
        <p:grpSpPr>
          <a:xfrm>
            <a:off x="1827116" y="2570043"/>
            <a:ext cx="12498387" cy="6241633"/>
            <a:chOff x="2503488" y="2592388"/>
            <a:chExt cx="12498387" cy="6241633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6FB0FB0F-E1C6-E545-AEA1-AF8A8A0367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03488" y="2592388"/>
              <a:ext cx="12052300" cy="588010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4" name="타원 3" descr="1">
              <a:extLst>
                <a:ext uri="{FF2B5EF4-FFF2-40B4-BE49-F238E27FC236}">
                  <a16:creationId xmlns:a16="http://schemas.microsoft.com/office/drawing/2014/main" id="{635D1784-46C5-1849-A33C-3A12FD333038}"/>
                </a:ext>
              </a:extLst>
            </p:cNvPr>
            <p:cNvSpPr/>
            <p:nvPr/>
          </p:nvSpPr>
          <p:spPr>
            <a:xfrm>
              <a:off x="4186237" y="3328988"/>
              <a:ext cx="171451" cy="185737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x-none">
                  <a:solidFill>
                    <a:schemeClr val="bg1"/>
                  </a:solidFill>
                  <a:latin typeface="+mj-ea"/>
                  <a:ea typeface="+mj-ea"/>
                </a:rPr>
                <a:t>1</a:t>
              </a:r>
              <a:endParaRPr kumimoji="1" lang="x-none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12" name="타원 11" descr="1">
              <a:extLst>
                <a:ext uri="{FF2B5EF4-FFF2-40B4-BE49-F238E27FC236}">
                  <a16:creationId xmlns:a16="http://schemas.microsoft.com/office/drawing/2014/main" id="{364E21D5-B973-4A49-9FA8-A7C71562AC90}"/>
                </a:ext>
              </a:extLst>
            </p:cNvPr>
            <p:cNvSpPr/>
            <p:nvPr/>
          </p:nvSpPr>
          <p:spPr>
            <a:xfrm>
              <a:off x="4014786" y="3713956"/>
              <a:ext cx="171451" cy="185737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>
                  <a:solidFill>
                    <a:schemeClr val="bg1"/>
                  </a:solidFill>
                  <a:latin typeface="+mj-ea"/>
                  <a:ea typeface="+mj-ea"/>
                </a:rPr>
                <a:t>2</a:t>
              </a:r>
              <a:endParaRPr kumimoji="1" lang="x-none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16" name="타원 15" descr="1">
              <a:extLst>
                <a:ext uri="{FF2B5EF4-FFF2-40B4-BE49-F238E27FC236}">
                  <a16:creationId xmlns:a16="http://schemas.microsoft.com/office/drawing/2014/main" id="{5A967D0D-0D5D-2D4C-AE9C-A640D3068B2D}"/>
                </a:ext>
              </a:extLst>
            </p:cNvPr>
            <p:cNvSpPr/>
            <p:nvPr/>
          </p:nvSpPr>
          <p:spPr>
            <a:xfrm>
              <a:off x="4302505" y="4611489"/>
              <a:ext cx="171451" cy="185737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>
                  <a:solidFill>
                    <a:schemeClr val="bg1"/>
                  </a:solidFill>
                  <a:latin typeface="+mj-ea"/>
                  <a:ea typeface="+mj-ea"/>
                </a:rPr>
                <a:t>3</a:t>
              </a:r>
              <a:endParaRPr kumimoji="1" lang="x-none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20" name="타원 19" descr="1">
              <a:extLst>
                <a:ext uri="{FF2B5EF4-FFF2-40B4-BE49-F238E27FC236}">
                  <a16:creationId xmlns:a16="http://schemas.microsoft.com/office/drawing/2014/main" id="{43BEACF6-05FD-6045-97EE-3DC3F18850AA}"/>
                </a:ext>
              </a:extLst>
            </p:cNvPr>
            <p:cNvSpPr/>
            <p:nvPr/>
          </p:nvSpPr>
          <p:spPr>
            <a:xfrm>
              <a:off x="6455155" y="7307064"/>
              <a:ext cx="171451" cy="185737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>
                  <a:solidFill>
                    <a:schemeClr val="bg1"/>
                  </a:solidFill>
                  <a:latin typeface="+mj-ea"/>
                  <a:ea typeface="+mj-ea"/>
                </a:rPr>
                <a:t>4</a:t>
              </a:r>
              <a:endParaRPr kumimoji="1" lang="x-none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091DA5BB-5EE3-5046-A277-CB00B1F88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44882" y="7399932"/>
              <a:ext cx="2535635" cy="1434089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B630842B-1577-FB45-A362-43CC28464E3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174412" y="5068888"/>
              <a:ext cx="1968500" cy="92710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26" name="타원 25" descr="1">
              <a:extLst>
                <a:ext uri="{FF2B5EF4-FFF2-40B4-BE49-F238E27FC236}">
                  <a16:creationId xmlns:a16="http://schemas.microsoft.com/office/drawing/2014/main" id="{F06E3AA2-A72C-9944-BA7A-5DF9D879E0C5}"/>
                </a:ext>
              </a:extLst>
            </p:cNvPr>
            <p:cNvSpPr/>
            <p:nvPr/>
          </p:nvSpPr>
          <p:spPr>
            <a:xfrm>
              <a:off x="12279692" y="5937846"/>
              <a:ext cx="171451" cy="185737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>
                  <a:solidFill>
                    <a:schemeClr val="bg1"/>
                  </a:solidFill>
                  <a:latin typeface="+mj-ea"/>
                  <a:ea typeface="+mj-ea"/>
                </a:rPr>
                <a:t>5</a:t>
              </a:r>
              <a:endParaRPr kumimoji="1" lang="x-none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cxnSp>
          <p:nvCxnSpPr>
            <p:cNvPr id="27" name="직선 화살표 연결선 26">
              <a:extLst>
                <a:ext uri="{FF2B5EF4-FFF2-40B4-BE49-F238E27FC236}">
                  <a16:creationId xmlns:a16="http://schemas.microsoft.com/office/drawing/2014/main" id="{D6866AC4-0713-2C46-98CD-4D4980BB897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500735" y="6030714"/>
              <a:ext cx="2501140" cy="0"/>
            </a:xfrm>
            <a:prstGeom prst="straightConnector1">
              <a:avLst/>
            </a:prstGeom>
            <a:ln w="2857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타원 29" descr="1">
              <a:extLst>
                <a:ext uri="{FF2B5EF4-FFF2-40B4-BE49-F238E27FC236}">
                  <a16:creationId xmlns:a16="http://schemas.microsoft.com/office/drawing/2014/main" id="{45B6AF61-448C-E74C-BF4D-930AA55F19FF}"/>
                </a:ext>
              </a:extLst>
            </p:cNvPr>
            <p:cNvSpPr/>
            <p:nvPr/>
          </p:nvSpPr>
          <p:spPr>
            <a:xfrm>
              <a:off x="14341474" y="3143251"/>
              <a:ext cx="171451" cy="185737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>
                  <a:solidFill>
                    <a:schemeClr val="bg1"/>
                  </a:solidFill>
                  <a:latin typeface="+mj-ea"/>
                  <a:ea typeface="+mj-ea"/>
                </a:rPr>
                <a:t>6</a:t>
              </a:r>
              <a:endParaRPr kumimoji="1" lang="x-none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graphicFrame>
        <p:nvGraphicFramePr>
          <p:cNvPr id="35" name="표 36">
            <a:extLst>
              <a:ext uri="{FF2B5EF4-FFF2-40B4-BE49-F238E27FC236}">
                <a16:creationId xmlns:a16="http://schemas.microsoft.com/office/drawing/2014/main" id="{C9DCF2D7-5A3B-1F43-9D90-6E6466F4D4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5113052"/>
              </p:ext>
            </p:extLst>
          </p:nvPr>
        </p:nvGraphicFramePr>
        <p:xfrm>
          <a:off x="14325503" y="2890719"/>
          <a:ext cx="3209744" cy="412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4872">
                  <a:extLst>
                    <a:ext uri="{9D8B030D-6E8A-4147-A177-3AD203B41FA5}">
                      <a16:colId xmlns:a16="http://schemas.microsoft.com/office/drawing/2014/main" val="1046410287"/>
                    </a:ext>
                  </a:extLst>
                </a:gridCol>
                <a:gridCol w="1604872">
                  <a:extLst>
                    <a:ext uri="{9D8B030D-6E8A-4147-A177-3AD203B41FA5}">
                      <a16:colId xmlns:a16="http://schemas.microsoft.com/office/drawing/2014/main" val="20137217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x-none" altLang="en-US" sz="16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번호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x-none" altLang="en-US" sz="16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4483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x-none" sz="16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x-none" altLang="en-US" sz="16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x-none" altLang="en-US" sz="16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지역</a:t>
                      </a:r>
                      <a:r>
                        <a:rPr lang="en-US" altLang="x-none" sz="16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/</a:t>
                      </a:r>
                      <a:r>
                        <a:rPr lang="ko-KR" altLang="en-US" sz="16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지하철역 기준으로 정보 제공</a:t>
                      </a:r>
                      <a:endParaRPr lang="x-none" altLang="en-US" sz="160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32655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x-none" sz="16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x-none" altLang="en-US" sz="160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x-none" altLang="en-US" sz="16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지역</a:t>
                      </a:r>
                      <a:r>
                        <a:rPr lang="ko-KR" altLang="en-US" sz="16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선택 기준 부동산 </a:t>
                      </a:r>
                      <a:r>
                        <a:rPr lang="ko-KR" altLang="en-US" sz="160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실거래</a:t>
                      </a:r>
                      <a:r>
                        <a:rPr lang="ko-KR" altLang="en-US" sz="16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정보 출력</a:t>
                      </a:r>
                      <a:endParaRPr lang="x-none" altLang="en-US" sz="160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89856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x-none" sz="16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endParaRPr lang="x-none" altLang="en-US" sz="160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x-none" altLang="en-US" sz="16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관심</a:t>
                      </a:r>
                      <a:r>
                        <a:rPr lang="ko-KR" altLang="en-US" sz="16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주택 설정</a:t>
                      </a:r>
                      <a:endParaRPr lang="x-none" altLang="en-US" sz="160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30019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x-none" sz="16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4</a:t>
                      </a:r>
                      <a:endParaRPr lang="x-none" altLang="en-US" sz="160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x-none" altLang="en-US" sz="16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주택</a:t>
                      </a:r>
                      <a:r>
                        <a:rPr lang="ko-KR" altLang="en-US" sz="16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상세정보 출력</a:t>
                      </a:r>
                      <a:endParaRPr lang="x-none" altLang="en-US" sz="160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15789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x-none" sz="16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5</a:t>
                      </a:r>
                      <a:endParaRPr lang="x-none" altLang="en-US" sz="160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x-none" altLang="en-US" sz="16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간략한</a:t>
                      </a:r>
                      <a:r>
                        <a:rPr lang="ko-KR" altLang="en-US" sz="16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주택 정보 출력</a:t>
                      </a:r>
                      <a:endParaRPr lang="x-none" altLang="en-US" sz="160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97607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x-none" sz="16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6</a:t>
                      </a:r>
                      <a:endParaRPr lang="x-none" altLang="en-US" sz="160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x-none" altLang="en-US" sz="16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관심설정</a:t>
                      </a:r>
                      <a:r>
                        <a:rPr lang="ko-KR" altLang="en-US" sz="16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주택을  리스트로 출력</a:t>
                      </a:r>
                      <a:endParaRPr lang="x-none" altLang="en-US" sz="16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2755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786705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4026A15-CE35-6741-BE3F-42DC9848BC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0513" y="2563813"/>
            <a:ext cx="12052300" cy="58801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Object 2"/>
          <p:cNvSpPr txBox="1"/>
          <p:nvPr/>
        </p:nvSpPr>
        <p:spPr>
          <a:xfrm>
            <a:off x="761905" y="633314"/>
            <a:ext cx="9696545" cy="7694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400" kern="0" spc="-200" dirty="0" err="1">
                <a:solidFill>
                  <a:srgbClr val="2186C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S-Core Dream 7 ExtraBold" pitchFamily="34" charset="0"/>
              </a:rPr>
              <a:t>화면</a:t>
            </a:r>
            <a:r>
              <a:rPr lang="en-US" sz="4400" kern="0" spc="-200" dirty="0">
                <a:solidFill>
                  <a:srgbClr val="2186C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S-Core Dream 7 ExtraBold" pitchFamily="34" charset="0"/>
              </a:rPr>
              <a:t> </a:t>
            </a:r>
            <a:r>
              <a:rPr lang="ko-KR" altLang="en-US" sz="4400" kern="0" spc="-200" dirty="0">
                <a:solidFill>
                  <a:srgbClr val="2186C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S-Core Dream 7 ExtraBold" pitchFamily="34" charset="0"/>
              </a:rPr>
              <a:t>흐름도</a:t>
            </a:r>
            <a:r>
              <a:rPr lang="en-US" sz="4400" kern="0" spc="-200" dirty="0">
                <a:solidFill>
                  <a:srgbClr val="2186C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S-Core Dream 7 ExtraBold" pitchFamily="34" charset="0"/>
              </a:rPr>
              <a:t> – </a:t>
            </a:r>
            <a:r>
              <a:rPr lang="ko-KR" altLang="en-US" sz="4400" kern="0" spc="-200" dirty="0">
                <a:solidFill>
                  <a:srgbClr val="2186C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S-Core Dream 7 ExtraBold" pitchFamily="34" charset="0"/>
              </a:rPr>
              <a:t>자유게시판</a:t>
            </a:r>
            <a:r>
              <a:rPr lang="en-US" altLang="ko-KR" sz="4400" kern="0" spc="-200" dirty="0">
                <a:solidFill>
                  <a:srgbClr val="2186C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S-Core Dream 7 ExtraBold" pitchFamily="34" charset="0"/>
              </a:rPr>
              <a:t>(</a:t>
            </a:r>
            <a:r>
              <a:rPr lang="ko-KR" altLang="en-US" sz="4400" kern="0" spc="-200" dirty="0">
                <a:solidFill>
                  <a:srgbClr val="2186C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S-Core Dream 7 ExtraBold" pitchFamily="34" charset="0"/>
              </a:rPr>
              <a:t>게시글 목록</a:t>
            </a:r>
            <a:r>
              <a:rPr lang="en-US" altLang="ko-KR" sz="4400" kern="0" spc="-200" dirty="0">
                <a:solidFill>
                  <a:srgbClr val="2186C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S-Core Dream 7 ExtraBold" pitchFamily="34" charset="0"/>
              </a:rPr>
              <a:t>)</a:t>
            </a:r>
            <a:endParaRPr 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타원 6" descr="1">
            <a:extLst>
              <a:ext uri="{FF2B5EF4-FFF2-40B4-BE49-F238E27FC236}">
                <a16:creationId xmlns:a16="http://schemas.microsoft.com/office/drawing/2014/main" id="{8EC1327C-40D9-7549-8478-95AA13178425}"/>
              </a:ext>
            </a:extLst>
          </p:cNvPr>
          <p:cNvSpPr/>
          <p:nvPr/>
        </p:nvSpPr>
        <p:spPr>
          <a:xfrm>
            <a:off x="3271837" y="4028281"/>
            <a:ext cx="171451" cy="185737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endParaRPr kumimoji="1" lang="x-none" altLang="en-US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타원 17" descr="1">
            <a:extLst>
              <a:ext uri="{FF2B5EF4-FFF2-40B4-BE49-F238E27FC236}">
                <a16:creationId xmlns:a16="http://schemas.microsoft.com/office/drawing/2014/main" id="{CE2FA6BC-AE4B-E147-92AE-40DEDD5C88C9}"/>
              </a:ext>
            </a:extLst>
          </p:cNvPr>
          <p:cNvSpPr/>
          <p:nvPr/>
        </p:nvSpPr>
        <p:spPr>
          <a:xfrm>
            <a:off x="3196795" y="5642935"/>
            <a:ext cx="171451" cy="185737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endParaRPr kumimoji="1" lang="x-none" altLang="en-US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1" name="타원 20" descr="1">
            <a:extLst>
              <a:ext uri="{FF2B5EF4-FFF2-40B4-BE49-F238E27FC236}">
                <a16:creationId xmlns:a16="http://schemas.microsoft.com/office/drawing/2014/main" id="{EB7A8A97-7F97-854D-B64D-EC2965D49101}"/>
              </a:ext>
            </a:extLst>
          </p:cNvPr>
          <p:cNvSpPr/>
          <p:nvPr/>
        </p:nvSpPr>
        <p:spPr>
          <a:xfrm>
            <a:off x="7874827" y="6385792"/>
            <a:ext cx="171451" cy="185737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endParaRPr kumimoji="1" lang="x-none" altLang="en-US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5" name="타원 24" descr="1">
            <a:extLst>
              <a:ext uri="{FF2B5EF4-FFF2-40B4-BE49-F238E27FC236}">
                <a16:creationId xmlns:a16="http://schemas.microsoft.com/office/drawing/2014/main" id="{41325205-0EF7-BF42-AE35-9B692C67F212}"/>
              </a:ext>
            </a:extLst>
          </p:cNvPr>
          <p:cNvSpPr/>
          <p:nvPr/>
        </p:nvSpPr>
        <p:spPr>
          <a:xfrm>
            <a:off x="12784137" y="3143251"/>
            <a:ext cx="171451" cy="185737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</a:t>
            </a:r>
            <a:endParaRPr kumimoji="1" lang="x-none" altLang="en-US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aphicFrame>
        <p:nvGraphicFramePr>
          <p:cNvPr id="24" name="표 29">
            <a:extLst>
              <a:ext uri="{FF2B5EF4-FFF2-40B4-BE49-F238E27FC236}">
                <a16:creationId xmlns:a16="http://schemas.microsoft.com/office/drawing/2014/main" id="{A27DA173-9339-074D-A27A-997BEB952E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4225089"/>
              </p:ext>
            </p:extLst>
          </p:nvPr>
        </p:nvGraphicFramePr>
        <p:xfrm>
          <a:off x="14570075" y="2563813"/>
          <a:ext cx="3209926" cy="33784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4963">
                  <a:extLst>
                    <a:ext uri="{9D8B030D-6E8A-4147-A177-3AD203B41FA5}">
                      <a16:colId xmlns:a16="http://schemas.microsoft.com/office/drawing/2014/main" val="433110248"/>
                    </a:ext>
                  </a:extLst>
                </a:gridCol>
                <a:gridCol w="1604963">
                  <a:extLst>
                    <a:ext uri="{9D8B030D-6E8A-4147-A177-3AD203B41FA5}">
                      <a16:colId xmlns:a16="http://schemas.microsoft.com/office/drawing/2014/main" val="4090231929"/>
                    </a:ext>
                  </a:extLst>
                </a:gridCol>
              </a:tblGrid>
              <a:tr h="435374">
                <a:tc>
                  <a:txBody>
                    <a:bodyPr/>
                    <a:lstStyle/>
                    <a:p>
                      <a:r>
                        <a:rPr lang="x-none" altLang="en-US" sz="16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번호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x-none" altLang="en-US" sz="16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0049327"/>
                  </a:ext>
                </a:extLst>
              </a:tr>
              <a:tr h="735766">
                <a:tc>
                  <a:txBody>
                    <a:bodyPr/>
                    <a:lstStyle/>
                    <a:p>
                      <a:r>
                        <a:rPr lang="en-US" altLang="x-none" sz="16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x-none" altLang="en-US" sz="16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60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게시글로</a:t>
                      </a:r>
                      <a:r>
                        <a:rPr lang="ko-KR" altLang="en-US" sz="16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이동</a:t>
                      </a:r>
                      <a:endParaRPr lang="x-none" altLang="en-US" sz="160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702668"/>
                  </a:ext>
                </a:extLst>
              </a:tr>
              <a:tr h="735766">
                <a:tc>
                  <a:txBody>
                    <a:bodyPr/>
                    <a:lstStyle/>
                    <a:p>
                      <a:r>
                        <a:rPr lang="en-US" altLang="x-none" sz="16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x-none" altLang="en-US" sz="160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x-none" altLang="en-US" sz="16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게시글</a:t>
                      </a:r>
                      <a:r>
                        <a:rPr lang="ko-KR" altLang="en-US" sz="16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검색</a:t>
                      </a:r>
                      <a:endParaRPr lang="x-none" altLang="en-US" sz="160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9441235"/>
                  </a:ext>
                </a:extLst>
              </a:tr>
              <a:tr h="735766">
                <a:tc>
                  <a:txBody>
                    <a:bodyPr/>
                    <a:lstStyle/>
                    <a:p>
                      <a:r>
                        <a:rPr lang="en-US" altLang="x-none" sz="16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endParaRPr lang="x-none" altLang="en-US" sz="160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x-none" altLang="en-US" sz="16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페이지</a:t>
                      </a:r>
                      <a:r>
                        <a:rPr lang="ko-KR" altLang="en-US" sz="16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번호로 이동</a:t>
                      </a:r>
                      <a:endParaRPr lang="x-none" altLang="en-US" sz="160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4907146"/>
                  </a:ext>
                </a:extLst>
              </a:tr>
              <a:tr h="735766">
                <a:tc>
                  <a:txBody>
                    <a:bodyPr/>
                    <a:lstStyle/>
                    <a:p>
                      <a:r>
                        <a:rPr lang="en-US" altLang="x-none" sz="16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4</a:t>
                      </a:r>
                      <a:endParaRPr lang="x-none" altLang="en-US" sz="160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6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글쓰기 작성 페이지로 이동</a:t>
                      </a:r>
                      <a:endParaRPr lang="x-none" altLang="en-US" sz="16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4396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15186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3">
            <a:extLst>
              <a:ext uri="{FF2B5EF4-FFF2-40B4-BE49-F238E27FC236}">
                <a16:creationId xmlns:a16="http://schemas.microsoft.com/office/drawing/2014/main" id="{7F05C9DF-52CD-AC49-B526-1FF76FF343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5655" y="2474912"/>
            <a:ext cx="12039600" cy="58801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Object 2"/>
          <p:cNvSpPr txBox="1"/>
          <p:nvPr/>
        </p:nvSpPr>
        <p:spPr>
          <a:xfrm>
            <a:off x="761905" y="633314"/>
            <a:ext cx="8670259" cy="7694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400" kern="0" spc="-200" dirty="0" err="1">
                <a:solidFill>
                  <a:srgbClr val="2186C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S-Core Dream 7 ExtraBold" pitchFamily="34" charset="0"/>
              </a:rPr>
              <a:t>화면</a:t>
            </a:r>
            <a:r>
              <a:rPr lang="en-US" sz="4400" kern="0" spc="-200" dirty="0">
                <a:solidFill>
                  <a:srgbClr val="2186C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S-Core Dream 7 ExtraBold" pitchFamily="34" charset="0"/>
              </a:rPr>
              <a:t> </a:t>
            </a:r>
            <a:r>
              <a:rPr lang="ko-KR" altLang="en-US" sz="4400" kern="0" spc="-200" dirty="0">
                <a:solidFill>
                  <a:srgbClr val="2186C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S-Core Dream 7 ExtraBold" pitchFamily="34" charset="0"/>
              </a:rPr>
              <a:t>흐름도</a:t>
            </a:r>
            <a:r>
              <a:rPr lang="en-US" sz="4400" kern="0" spc="-200" dirty="0">
                <a:solidFill>
                  <a:srgbClr val="2186C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S-Core Dream 7 ExtraBold" pitchFamily="34" charset="0"/>
              </a:rPr>
              <a:t>- </a:t>
            </a:r>
            <a:r>
              <a:rPr lang="ko-KR" altLang="en-US" sz="4400" kern="0" spc="-200" dirty="0">
                <a:solidFill>
                  <a:srgbClr val="2186C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S-Core Dream 7 ExtraBold" pitchFamily="34" charset="0"/>
              </a:rPr>
              <a:t>자유게시판</a:t>
            </a:r>
            <a:r>
              <a:rPr lang="en-US" altLang="ko-KR" sz="4400" kern="0" spc="-200" dirty="0">
                <a:solidFill>
                  <a:srgbClr val="2186C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S-Core Dream 7 ExtraBold" pitchFamily="34" charset="0"/>
              </a:rPr>
              <a:t>(</a:t>
            </a:r>
            <a:r>
              <a:rPr lang="ko-KR" altLang="en-US" sz="4400" kern="0" spc="-200" dirty="0">
                <a:solidFill>
                  <a:srgbClr val="2186C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S-Core Dream 7 ExtraBold" pitchFamily="34" charset="0"/>
              </a:rPr>
              <a:t>게시글</a:t>
            </a:r>
            <a:r>
              <a:rPr lang="en-US" altLang="ko-KR" sz="4400" kern="0" spc="-200" dirty="0">
                <a:solidFill>
                  <a:srgbClr val="2186C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S-Core Dream 7 ExtraBold" pitchFamily="34" charset="0"/>
              </a:rPr>
              <a:t>)</a:t>
            </a:r>
            <a:endParaRPr 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2879AC8-61B8-B149-ACBB-AA11B4A8D6B4}"/>
              </a:ext>
            </a:extLst>
          </p:cNvPr>
          <p:cNvSpPr/>
          <p:nvPr/>
        </p:nvSpPr>
        <p:spPr>
          <a:xfrm>
            <a:off x="15573375" y="4686299"/>
            <a:ext cx="1843087" cy="728663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40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게시글</a:t>
            </a:r>
            <a:r>
              <a:rPr kumimoji="1" lang="ko-KR" altLang="en-US" sz="14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수정 삭제</a:t>
            </a:r>
            <a:endParaRPr kumimoji="1" lang="x-none" altLang="en-US" sz="14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타원 9" descr="1">
            <a:extLst>
              <a:ext uri="{FF2B5EF4-FFF2-40B4-BE49-F238E27FC236}">
                <a16:creationId xmlns:a16="http://schemas.microsoft.com/office/drawing/2014/main" id="{DC654CEE-E660-0E40-9E03-741EA867E4B2}"/>
              </a:ext>
            </a:extLst>
          </p:cNvPr>
          <p:cNvSpPr/>
          <p:nvPr/>
        </p:nvSpPr>
        <p:spPr>
          <a:xfrm>
            <a:off x="12401552" y="4829175"/>
            <a:ext cx="171451" cy="185737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endParaRPr kumimoji="1" lang="x-none" altLang="en-US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4" name="타원 13" descr="1">
            <a:extLst>
              <a:ext uri="{FF2B5EF4-FFF2-40B4-BE49-F238E27FC236}">
                <a16:creationId xmlns:a16="http://schemas.microsoft.com/office/drawing/2014/main" id="{E1FE82E0-DAA1-B848-9B12-49F43733D190}"/>
              </a:ext>
            </a:extLst>
          </p:cNvPr>
          <p:cNvSpPr/>
          <p:nvPr/>
        </p:nvSpPr>
        <p:spPr>
          <a:xfrm>
            <a:off x="11720514" y="7036175"/>
            <a:ext cx="171451" cy="185737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endParaRPr kumimoji="1" lang="x-none" altLang="en-US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1" name="타원 30" descr="1">
            <a:extLst>
              <a:ext uri="{FF2B5EF4-FFF2-40B4-BE49-F238E27FC236}">
                <a16:creationId xmlns:a16="http://schemas.microsoft.com/office/drawing/2014/main" id="{06607D7F-3CF1-E249-9178-667AF38EBF8A}"/>
              </a:ext>
            </a:extLst>
          </p:cNvPr>
          <p:cNvSpPr/>
          <p:nvPr/>
        </p:nvSpPr>
        <p:spPr>
          <a:xfrm>
            <a:off x="11828860" y="5886241"/>
            <a:ext cx="171451" cy="185737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endParaRPr kumimoji="1" lang="x-none" altLang="en-US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4" name="타원 33" descr="1">
            <a:extLst>
              <a:ext uri="{FF2B5EF4-FFF2-40B4-BE49-F238E27FC236}">
                <a16:creationId xmlns:a16="http://schemas.microsoft.com/office/drawing/2014/main" id="{B1A0D77D-BB26-1644-9691-56F414AC904C}"/>
              </a:ext>
            </a:extLst>
          </p:cNvPr>
          <p:cNvSpPr/>
          <p:nvPr/>
        </p:nvSpPr>
        <p:spPr>
          <a:xfrm>
            <a:off x="8501064" y="8262143"/>
            <a:ext cx="171451" cy="185737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</a:t>
            </a:r>
            <a:endParaRPr kumimoji="1" lang="x-none" altLang="en-US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aphicFrame>
        <p:nvGraphicFramePr>
          <p:cNvPr id="39" name="표 29">
            <a:extLst>
              <a:ext uri="{FF2B5EF4-FFF2-40B4-BE49-F238E27FC236}">
                <a16:creationId xmlns:a16="http://schemas.microsoft.com/office/drawing/2014/main" id="{377ABD02-51ED-3C45-8C3C-F527C182D3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501740"/>
              </p:ext>
            </p:extLst>
          </p:nvPr>
        </p:nvGraphicFramePr>
        <p:xfrm>
          <a:off x="14570075" y="2563813"/>
          <a:ext cx="3209926" cy="33784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4963">
                  <a:extLst>
                    <a:ext uri="{9D8B030D-6E8A-4147-A177-3AD203B41FA5}">
                      <a16:colId xmlns:a16="http://schemas.microsoft.com/office/drawing/2014/main" val="433110248"/>
                    </a:ext>
                  </a:extLst>
                </a:gridCol>
                <a:gridCol w="1604963">
                  <a:extLst>
                    <a:ext uri="{9D8B030D-6E8A-4147-A177-3AD203B41FA5}">
                      <a16:colId xmlns:a16="http://schemas.microsoft.com/office/drawing/2014/main" val="4090231929"/>
                    </a:ext>
                  </a:extLst>
                </a:gridCol>
              </a:tblGrid>
              <a:tr h="435374">
                <a:tc>
                  <a:txBody>
                    <a:bodyPr/>
                    <a:lstStyle/>
                    <a:p>
                      <a:r>
                        <a:rPr lang="x-none" altLang="en-US" sz="16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번호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x-none" altLang="en-US" sz="16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0049327"/>
                  </a:ext>
                </a:extLst>
              </a:tr>
              <a:tr h="735766">
                <a:tc>
                  <a:txBody>
                    <a:bodyPr/>
                    <a:lstStyle/>
                    <a:p>
                      <a:r>
                        <a:rPr lang="en-US" altLang="x-none" sz="16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x-none" altLang="en-US" sz="16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x-none" altLang="en-US" sz="16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게시글</a:t>
                      </a:r>
                      <a:r>
                        <a:rPr lang="ko-KR" altLang="en-US" sz="16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수정</a:t>
                      </a:r>
                      <a:r>
                        <a:rPr lang="en-US" altLang="ko-KR" sz="16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/</a:t>
                      </a:r>
                      <a:r>
                        <a:rPr lang="ko-KR" altLang="en-US" sz="16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삭제</a:t>
                      </a:r>
                      <a:endParaRPr lang="x-none" altLang="en-US" sz="160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702668"/>
                  </a:ext>
                </a:extLst>
              </a:tr>
              <a:tr h="735766">
                <a:tc>
                  <a:txBody>
                    <a:bodyPr/>
                    <a:lstStyle/>
                    <a:p>
                      <a:r>
                        <a:rPr lang="en-US" altLang="x-none" sz="16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x-none" altLang="en-US" sz="160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x-none" altLang="en-US" sz="16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댓글</a:t>
                      </a:r>
                      <a:r>
                        <a:rPr lang="ko-KR" altLang="en-US" sz="16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등록</a:t>
                      </a:r>
                      <a:endParaRPr lang="x-none" altLang="en-US" sz="160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9441235"/>
                  </a:ext>
                </a:extLst>
              </a:tr>
              <a:tr h="735766">
                <a:tc>
                  <a:txBody>
                    <a:bodyPr/>
                    <a:lstStyle/>
                    <a:p>
                      <a:r>
                        <a:rPr lang="en-US" altLang="x-none" sz="16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endParaRPr lang="x-none" altLang="en-US" sz="160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x-none" altLang="en-US" sz="16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댓글</a:t>
                      </a:r>
                      <a:r>
                        <a:rPr lang="ko-KR" altLang="en-US" sz="16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삭제</a:t>
                      </a:r>
                      <a:endParaRPr lang="x-none" altLang="en-US" sz="160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4907146"/>
                  </a:ext>
                </a:extLst>
              </a:tr>
              <a:tr h="735766">
                <a:tc>
                  <a:txBody>
                    <a:bodyPr/>
                    <a:lstStyle/>
                    <a:p>
                      <a:r>
                        <a:rPr lang="en-US" altLang="x-none" sz="16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4</a:t>
                      </a:r>
                      <a:endParaRPr lang="x-none" altLang="en-US" sz="160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x-none" altLang="en-US" sz="16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자유게시판</a:t>
                      </a:r>
                      <a:r>
                        <a:rPr lang="ko-KR" altLang="en-US" sz="16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페이지로 이동</a:t>
                      </a:r>
                      <a:endParaRPr lang="x-none" altLang="en-US" sz="16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4396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084419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61905" y="633314"/>
            <a:ext cx="8670259" cy="7694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400" kern="0" spc="-200" dirty="0">
                <a:solidFill>
                  <a:srgbClr val="2186C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추진계획</a:t>
            </a:r>
            <a:endParaRPr 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aphicFrame>
        <p:nvGraphicFramePr>
          <p:cNvPr id="5" name="표 6">
            <a:extLst>
              <a:ext uri="{FF2B5EF4-FFF2-40B4-BE49-F238E27FC236}">
                <a16:creationId xmlns:a16="http://schemas.microsoft.com/office/drawing/2014/main" id="{74D57D6B-F8D5-BD43-8512-BB61BE4148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2374389"/>
              </p:ext>
            </p:extLst>
          </p:nvPr>
        </p:nvGraphicFramePr>
        <p:xfrm>
          <a:off x="1643062" y="1843088"/>
          <a:ext cx="14587536" cy="65722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2976">
                  <a:extLst>
                    <a:ext uri="{9D8B030D-6E8A-4147-A177-3AD203B41FA5}">
                      <a16:colId xmlns:a16="http://schemas.microsoft.com/office/drawing/2014/main" val="3996264151"/>
                    </a:ext>
                  </a:extLst>
                </a:gridCol>
                <a:gridCol w="1488280">
                  <a:extLst>
                    <a:ext uri="{9D8B030D-6E8A-4147-A177-3AD203B41FA5}">
                      <a16:colId xmlns:a16="http://schemas.microsoft.com/office/drawing/2014/main" val="2976639179"/>
                    </a:ext>
                  </a:extLst>
                </a:gridCol>
                <a:gridCol w="1215628">
                  <a:extLst>
                    <a:ext uri="{9D8B030D-6E8A-4147-A177-3AD203B41FA5}">
                      <a16:colId xmlns:a16="http://schemas.microsoft.com/office/drawing/2014/main" val="1153221140"/>
                    </a:ext>
                  </a:extLst>
                </a:gridCol>
                <a:gridCol w="1215628">
                  <a:extLst>
                    <a:ext uri="{9D8B030D-6E8A-4147-A177-3AD203B41FA5}">
                      <a16:colId xmlns:a16="http://schemas.microsoft.com/office/drawing/2014/main" val="3219283503"/>
                    </a:ext>
                  </a:extLst>
                </a:gridCol>
                <a:gridCol w="1215628">
                  <a:extLst>
                    <a:ext uri="{9D8B030D-6E8A-4147-A177-3AD203B41FA5}">
                      <a16:colId xmlns:a16="http://schemas.microsoft.com/office/drawing/2014/main" val="1528156986"/>
                    </a:ext>
                  </a:extLst>
                </a:gridCol>
                <a:gridCol w="1215628">
                  <a:extLst>
                    <a:ext uri="{9D8B030D-6E8A-4147-A177-3AD203B41FA5}">
                      <a16:colId xmlns:a16="http://schemas.microsoft.com/office/drawing/2014/main" val="3146959832"/>
                    </a:ext>
                  </a:extLst>
                </a:gridCol>
                <a:gridCol w="1215628">
                  <a:extLst>
                    <a:ext uri="{9D8B030D-6E8A-4147-A177-3AD203B41FA5}">
                      <a16:colId xmlns:a16="http://schemas.microsoft.com/office/drawing/2014/main" val="1856728409"/>
                    </a:ext>
                  </a:extLst>
                </a:gridCol>
                <a:gridCol w="1215628">
                  <a:extLst>
                    <a:ext uri="{9D8B030D-6E8A-4147-A177-3AD203B41FA5}">
                      <a16:colId xmlns:a16="http://schemas.microsoft.com/office/drawing/2014/main" val="1851755358"/>
                    </a:ext>
                  </a:extLst>
                </a:gridCol>
                <a:gridCol w="1215628">
                  <a:extLst>
                    <a:ext uri="{9D8B030D-6E8A-4147-A177-3AD203B41FA5}">
                      <a16:colId xmlns:a16="http://schemas.microsoft.com/office/drawing/2014/main" val="4019853143"/>
                    </a:ext>
                  </a:extLst>
                </a:gridCol>
                <a:gridCol w="1215628">
                  <a:extLst>
                    <a:ext uri="{9D8B030D-6E8A-4147-A177-3AD203B41FA5}">
                      <a16:colId xmlns:a16="http://schemas.microsoft.com/office/drawing/2014/main" val="355760021"/>
                    </a:ext>
                  </a:extLst>
                </a:gridCol>
                <a:gridCol w="1215628">
                  <a:extLst>
                    <a:ext uri="{9D8B030D-6E8A-4147-A177-3AD203B41FA5}">
                      <a16:colId xmlns:a16="http://schemas.microsoft.com/office/drawing/2014/main" val="2546464446"/>
                    </a:ext>
                  </a:extLst>
                </a:gridCol>
                <a:gridCol w="1215628">
                  <a:extLst>
                    <a:ext uri="{9D8B030D-6E8A-4147-A177-3AD203B41FA5}">
                      <a16:colId xmlns:a16="http://schemas.microsoft.com/office/drawing/2014/main" val="1476191934"/>
                    </a:ext>
                  </a:extLst>
                </a:gridCol>
              </a:tblGrid>
              <a:tr h="458237">
                <a:tc rowSpan="2">
                  <a:txBody>
                    <a:bodyPr/>
                    <a:lstStyle/>
                    <a:p>
                      <a:pPr algn="ctr"/>
                      <a:r>
                        <a:rPr lang="x-none" altLang="en-US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단계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x-none" altLang="en-US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활동</a:t>
                      </a:r>
                    </a:p>
                  </a:txBody>
                  <a:tcPr/>
                </a:tc>
                <a:tc gridSpan="10">
                  <a:txBody>
                    <a:bodyPr/>
                    <a:lstStyle/>
                    <a:p>
                      <a:pPr algn="ctr"/>
                      <a:r>
                        <a:rPr lang="en-US" altLang="x-none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r>
                        <a:rPr lang="en-US" altLang="ko-KR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r>
                        <a:rPr lang="ko-KR" altLang="en-US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월</a:t>
                      </a:r>
                      <a:endParaRPr lang="x-none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x-none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x-none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x-none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x-none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x-none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x-none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x-none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x-none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x-none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4750007"/>
                  </a:ext>
                </a:extLst>
              </a:tr>
              <a:tr h="458237">
                <a:tc vMerge="1">
                  <a:txBody>
                    <a:bodyPr/>
                    <a:lstStyle/>
                    <a:p>
                      <a:endParaRPr lang="x-none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x-none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x-none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r>
                        <a:rPr lang="en-US" altLang="ko-KR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6</a:t>
                      </a:r>
                      <a:endParaRPr lang="x-none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x-none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r>
                        <a:rPr lang="en-US" altLang="ko-KR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7</a:t>
                      </a:r>
                      <a:endParaRPr lang="x-none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x-none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r>
                        <a:rPr lang="en-US" altLang="ko-KR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8</a:t>
                      </a:r>
                      <a:endParaRPr lang="x-none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x-none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r>
                        <a:rPr lang="en-US" altLang="ko-KR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9</a:t>
                      </a:r>
                      <a:endParaRPr lang="x-none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x-none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r>
                        <a:rPr lang="en-US" altLang="ko-KR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x-none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x-none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r>
                        <a:rPr lang="en-US" altLang="ko-KR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x-none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x-none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r>
                        <a:rPr lang="en-US" altLang="ko-KR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x-none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x-none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r>
                        <a:rPr lang="en-US" altLang="ko-KR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endParaRPr lang="x-none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x-none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r>
                        <a:rPr lang="en-US" altLang="ko-KR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4</a:t>
                      </a:r>
                      <a:endParaRPr lang="x-none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x-none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r>
                        <a:rPr lang="en-US" altLang="ko-KR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5</a:t>
                      </a:r>
                      <a:endParaRPr lang="x-none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6044986"/>
                  </a:ext>
                </a:extLst>
              </a:tr>
              <a:tr h="458237">
                <a:tc rowSpan="2">
                  <a:txBody>
                    <a:bodyPr/>
                    <a:lstStyle/>
                    <a:p>
                      <a:pPr algn="ctr"/>
                      <a:r>
                        <a:rPr lang="x-none" altLang="en-US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설계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x-none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U</a:t>
                      </a:r>
                      <a:r>
                        <a:rPr lang="en-US" altLang="ko-KR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I/UX</a:t>
                      </a:r>
                      <a:endParaRPr lang="x-none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x-none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x-none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x-none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x-none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x-none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x-none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x-none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x-none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x-none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x-none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0188652"/>
                  </a:ext>
                </a:extLst>
              </a:tr>
              <a:tr h="790930">
                <a:tc vMerge="1">
                  <a:txBody>
                    <a:bodyPr/>
                    <a:lstStyle/>
                    <a:p>
                      <a:endParaRPr lang="x-none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x-none" altLang="en-US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설계서</a:t>
                      </a:r>
                      <a:r>
                        <a:rPr lang="ko-KR" altLang="en-US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작성</a:t>
                      </a:r>
                      <a:endParaRPr lang="x-none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x-none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x-none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x-none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x-none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x-none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x-none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x-none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x-none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x-none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x-none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6913307"/>
                  </a:ext>
                </a:extLst>
              </a:tr>
              <a:tr h="790930">
                <a:tc rowSpan="4">
                  <a:txBody>
                    <a:bodyPr/>
                    <a:lstStyle/>
                    <a:p>
                      <a:pPr algn="ctr"/>
                      <a:r>
                        <a:rPr lang="x-none" altLang="en-US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구현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DB</a:t>
                      </a:r>
                      <a:r>
                        <a:rPr lang="ko-KR" altLang="en-US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구축</a:t>
                      </a:r>
                      <a:endParaRPr lang="x-none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x-none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x-none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x-none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x-none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x-none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x-none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x-none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x-none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x-none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x-none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4304319"/>
                  </a:ext>
                </a:extLst>
              </a:tr>
              <a:tr h="790930">
                <a:tc vMerge="1">
                  <a:txBody>
                    <a:bodyPr/>
                    <a:lstStyle/>
                    <a:p>
                      <a:endParaRPr lang="x-none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x-none" altLang="en-US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프론트엔드</a:t>
                      </a:r>
                      <a:r>
                        <a:rPr lang="ko-KR" altLang="en-US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개발</a:t>
                      </a:r>
                      <a:endParaRPr lang="x-none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x-none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x-none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x-none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x-none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x-none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x-none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x-none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x-none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x-none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x-none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4300869"/>
                  </a:ext>
                </a:extLst>
              </a:tr>
              <a:tr h="790930">
                <a:tc vMerge="1">
                  <a:txBody>
                    <a:bodyPr/>
                    <a:lstStyle/>
                    <a:p>
                      <a:endParaRPr lang="x-none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x-none" altLang="en-US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백엔드</a:t>
                      </a:r>
                      <a:r>
                        <a:rPr lang="ko-KR" altLang="en-US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개발</a:t>
                      </a:r>
                      <a:endParaRPr lang="x-none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x-none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x-none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x-none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x-none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x-none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x-none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x-none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x-none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x-none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x-none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2170293"/>
                  </a:ext>
                </a:extLst>
              </a:tr>
              <a:tr h="790930">
                <a:tc vMerge="1">
                  <a:txBody>
                    <a:bodyPr/>
                    <a:lstStyle/>
                    <a:p>
                      <a:endParaRPr lang="x-none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x-none" altLang="en-US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추가기능</a:t>
                      </a:r>
                      <a:r>
                        <a:rPr lang="ko-KR" altLang="en-US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개발</a:t>
                      </a:r>
                      <a:endParaRPr lang="x-none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x-none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x-none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x-none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x-none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x-none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x-none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x-none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x-none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x-none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x-none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6524978"/>
                  </a:ext>
                </a:extLst>
              </a:tr>
              <a:tr h="451960">
                <a:tc>
                  <a:txBody>
                    <a:bodyPr/>
                    <a:lstStyle/>
                    <a:p>
                      <a:pPr algn="ctr"/>
                      <a:r>
                        <a:rPr lang="x-none" altLang="en-US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테스트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x-none" altLang="en-US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점검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x-none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x-none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x-none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x-none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x-none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x-none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x-none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x-none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x-none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x-none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1941784"/>
                  </a:ext>
                </a:extLst>
              </a:tr>
              <a:tr h="790930">
                <a:tc>
                  <a:txBody>
                    <a:bodyPr/>
                    <a:lstStyle/>
                    <a:p>
                      <a:pPr algn="ctr"/>
                      <a:r>
                        <a:rPr lang="x-none" altLang="en-US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보고서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x-none" altLang="en-US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최종보고서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x-none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x-none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x-none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x-none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x-none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x-none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x-none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x-none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x-none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x-none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382521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61905" y="633314"/>
            <a:ext cx="8670259" cy="7694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400" kern="0" spc="-200" dirty="0">
                <a:solidFill>
                  <a:srgbClr val="2186C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S-Core Dream 7 ExtraBold" pitchFamily="34" charset="0"/>
              </a:rPr>
              <a:t>기대효과</a:t>
            </a:r>
            <a:endParaRPr 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545" y="3608388"/>
            <a:ext cx="5153025" cy="408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4" descr="우승자는 금 은 브론즈 컵으로 시상대에 오디엄합니다 플랫 만화 스타일입니다 벡터 그림입니다 메달 수상대에 대한 스톡 벡터 아트 및 기타  이미지 - iStock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1999" y="3299052"/>
            <a:ext cx="4698318" cy="4698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44765" y="3762261"/>
            <a:ext cx="5105400" cy="3771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199971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61905" y="633314"/>
            <a:ext cx="8670259" cy="7694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400" kern="0" spc="-200" dirty="0">
                <a:solidFill>
                  <a:srgbClr val="2186C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S-Core Dream 7 ExtraBold" pitchFamily="34" charset="0"/>
              </a:rPr>
              <a:t>개발후기</a:t>
            </a:r>
            <a:endParaRPr 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모서리가 둥근 사각형 설명선[R] 2">
            <a:extLst>
              <a:ext uri="{FF2B5EF4-FFF2-40B4-BE49-F238E27FC236}">
                <a16:creationId xmlns:a16="http://schemas.microsoft.com/office/drawing/2014/main" id="{653A62F6-EF9C-D245-9B7C-00F77A32A7F4}"/>
              </a:ext>
            </a:extLst>
          </p:cNvPr>
          <p:cNvSpPr/>
          <p:nvPr/>
        </p:nvSpPr>
        <p:spPr>
          <a:xfrm>
            <a:off x="6100763" y="1800224"/>
            <a:ext cx="9081180" cy="1800225"/>
          </a:xfrm>
          <a:prstGeom prst="wedgeRoundRectCallout">
            <a:avLst>
              <a:gd name="adj1" fmla="val -57581"/>
              <a:gd name="adj2" fmla="val 3770"/>
              <a:gd name="adj3" fmla="val 1666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모서리가 둥근 사각형 설명선[R] 3">
            <a:extLst>
              <a:ext uri="{FF2B5EF4-FFF2-40B4-BE49-F238E27FC236}">
                <a16:creationId xmlns:a16="http://schemas.microsoft.com/office/drawing/2014/main" id="{0C2EBA6E-D9B8-294A-B840-5C3A38D0F7C9}"/>
              </a:ext>
            </a:extLst>
          </p:cNvPr>
          <p:cNvSpPr/>
          <p:nvPr/>
        </p:nvSpPr>
        <p:spPr>
          <a:xfrm>
            <a:off x="6100763" y="4548187"/>
            <a:ext cx="9081180" cy="1800225"/>
          </a:xfrm>
          <a:prstGeom prst="wedgeRoundRectCallout">
            <a:avLst>
              <a:gd name="adj1" fmla="val -57581"/>
              <a:gd name="adj2" fmla="val 3770"/>
              <a:gd name="adj3" fmla="val 1666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모서리가 둥근 사각형 설명선[R] 4">
            <a:extLst>
              <a:ext uri="{FF2B5EF4-FFF2-40B4-BE49-F238E27FC236}">
                <a16:creationId xmlns:a16="http://schemas.microsoft.com/office/drawing/2014/main" id="{BF8BBD6F-631E-034A-85A8-9829580E2209}"/>
              </a:ext>
            </a:extLst>
          </p:cNvPr>
          <p:cNvSpPr/>
          <p:nvPr/>
        </p:nvSpPr>
        <p:spPr>
          <a:xfrm>
            <a:off x="6100763" y="7296150"/>
            <a:ext cx="9081180" cy="1800225"/>
          </a:xfrm>
          <a:prstGeom prst="wedgeRoundRectCallout">
            <a:avLst>
              <a:gd name="adj1" fmla="val -57581"/>
              <a:gd name="adj2" fmla="val 3770"/>
              <a:gd name="adj3" fmla="val 1666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6" name="그룹 1013">
            <a:extLst>
              <a:ext uri="{FF2B5EF4-FFF2-40B4-BE49-F238E27FC236}">
                <a16:creationId xmlns:a16="http://schemas.microsoft.com/office/drawing/2014/main" id="{04C0CF1B-94D4-FE48-A938-D55289C80AD0}"/>
              </a:ext>
            </a:extLst>
          </p:cNvPr>
          <p:cNvGrpSpPr/>
          <p:nvPr/>
        </p:nvGrpSpPr>
        <p:grpSpPr>
          <a:xfrm>
            <a:off x="1898279" y="1493729"/>
            <a:ext cx="2221205" cy="2413213"/>
            <a:chOff x="1493545" y="2255492"/>
            <a:chExt cx="4522255" cy="4858309"/>
          </a:xfrm>
        </p:grpSpPr>
        <p:pic>
          <p:nvPicPr>
            <p:cNvPr id="7" name="Object 42">
              <a:extLst>
                <a:ext uri="{FF2B5EF4-FFF2-40B4-BE49-F238E27FC236}">
                  <a16:creationId xmlns:a16="http://schemas.microsoft.com/office/drawing/2014/main" id="{D3017973-024C-1843-9FF0-8289B49452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93545" y="2255492"/>
              <a:ext cx="4522255" cy="4858309"/>
            </a:xfrm>
            <a:prstGeom prst="rect">
              <a:avLst/>
            </a:prstGeom>
          </p:spPr>
        </p:pic>
      </p:grpSp>
      <p:pic>
        <p:nvPicPr>
          <p:cNvPr id="8" name="Picture 2">
            <a:extLst>
              <a:ext uri="{FF2B5EF4-FFF2-40B4-BE49-F238E27FC236}">
                <a16:creationId xmlns:a16="http://schemas.microsoft.com/office/drawing/2014/main" id="{D5826CF5-335D-3B4D-8545-807A8F7C81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02" t="24824" r="8302"/>
          <a:stretch/>
        </p:blipFill>
        <p:spPr bwMode="auto">
          <a:xfrm>
            <a:off x="1898278" y="4185388"/>
            <a:ext cx="2221205" cy="2669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그림 8" descr="의류이(가) 표시된 사진&#10;&#10;자동 생성된 설명">
            <a:extLst>
              <a:ext uri="{FF2B5EF4-FFF2-40B4-BE49-F238E27FC236}">
                <a16:creationId xmlns:a16="http://schemas.microsoft.com/office/drawing/2014/main" id="{632C5219-D7CE-E04E-AAE7-179E5028EA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8279" y="7133523"/>
            <a:ext cx="2050752" cy="273433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3B73D44-5DAC-154F-AF50-3EEC4460B688}"/>
              </a:ext>
            </a:extLst>
          </p:cNvPr>
          <p:cNvSpPr txBox="1"/>
          <p:nvPr/>
        </p:nvSpPr>
        <p:spPr>
          <a:xfrm>
            <a:off x="4371975" y="2606139"/>
            <a:ext cx="1214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x-none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노유진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543A666-0249-1D46-A777-763B9214A667}"/>
              </a:ext>
            </a:extLst>
          </p:cNvPr>
          <p:cNvSpPr txBox="1"/>
          <p:nvPr/>
        </p:nvSpPr>
        <p:spPr>
          <a:xfrm>
            <a:off x="4371975" y="5335566"/>
            <a:ext cx="1214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x-none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배지환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BF32B82-41B6-1844-93AC-97447FB8A960}"/>
              </a:ext>
            </a:extLst>
          </p:cNvPr>
          <p:cNvSpPr txBox="1"/>
          <p:nvPr/>
        </p:nvSpPr>
        <p:spPr>
          <a:xfrm>
            <a:off x="4371975" y="8196262"/>
            <a:ext cx="1214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x-none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정지영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446FFDC-EBA4-B140-A69A-C5C997796303}"/>
              </a:ext>
            </a:extLst>
          </p:cNvPr>
          <p:cNvSpPr txBox="1"/>
          <p:nvPr/>
        </p:nvSpPr>
        <p:spPr>
          <a:xfrm>
            <a:off x="6310318" y="2075536"/>
            <a:ext cx="6946132" cy="1298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x-none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일주일이란</a:t>
            </a:r>
            <a:r>
              <a:rPr kumimoji="1"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kumimoji="1" lang="ko-KR" altLang="en-US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시간동안</a:t>
            </a:r>
            <a:r>
              <a:rPr kumimoji="1"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프로젝트에 열중할 수 있었던 거는 열의가 가득했던</a:t>
            </a:r>
            <a:endParaRPr kumimoji="1" lang="en-US" altLang="ko-KR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팀원들 </a:t>
            </a:r>
            <a:r>
              <a:rPr kumimoji="1" lang="ko-KR" altLang="en-US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덕분인거</a:t>
            </a:r>
            <a:r>
              <a:rPr kumimoji="1"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같습니다</a:t>
            </a:r>
            <a:r>
              <a:rPr kumimoji="1"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kumimoji="1"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너무 </a:t>
            </a:r>
            <a:r>
              <a:rPr kumimoji="1" lang="ko-KR" altLang="en-US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고생많았고</a:t>
            </a:r>
            <a:r>
              <a:rPr kumimoji="1"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이제 관통 프로젝트 끝이니까 일찍 잡시다</a:t>
            </a:r>
            <a:r>
              <a:rPr kumimoji="1"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~!</a:t>
            </a:r>
            <a:endParaRPr kumimoji="1" lang="x-none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4" name="TextBox 16">
            <a:extLst>
              <a:ext uri="{FF2B5EF4-FFF2-40B4-BE49-F238E27FC236}">
                <a16:creationId xmlns:a16="http://schemas.microsoft.com/office/drawing/2014/main" id="{3F11382E-F134-4CB3-AEF7-9A531F3B19B2}"/>
              </a:ext>
            </a:extLst>
          </p:cNvPr>
          <p:cNvSpPr txBox="1"/>
          <p:nvPr/>
        </p:nvSpPr>
        <p:spPr>
          <a:xfrm>
            <a:off x="6615112" y="7771279"/>
            <a:ext cx="4448654" cy="8833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이것저것 해볼 수 있어서  정말 재밌었습니다</a:t>
            </a:r>
            <a:r>
              <a:rPr kumimoji="1"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!!</a:t>
            </a:r>
          </a:p>
          <a:p>
            <a:pPr>
              <a:lnSpc>
                <a:spcPct val="150000"/>
              </a:lnSpc>
            </a:pPr>
            <a:r>
              <a:rPr kumimoji="1"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다들 정말 고생 많으셨습니다</a:t>
            </a:r>
            <a:r>
              <a:rPr kumimoji="1"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~~!!</a:t>
            </a:r>
            <a:endParaRPr kumimoji="1" lang="x-none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6" name="TextBox 13">
            <a:extLst>
              <a:ext uri="{FF2B5EF4-FFF2-40B4-BE49-F238E27FC236}">
                <a16:creationId xmlns:a16="http://schemas.microsoft.com/office/drawing/2014/main" id="{9446FFDC-EBA4-B140-A69A-C5C997796303}"/>
              </a:ext>
            </a:extLst>
          </p:cNvPr>
          <p:cNvSpPr txBox="1"/>
          <p:nvPr/>
        </p:nvSpPr>
        <p:spPr>
          <a:xfrm>
            <a:off x="6310317" y="4801487"/>
            <a:ext cx="8121134" cy="1298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짧은 시간이었지만 많은걸 배우고 성장한 시간이었습니다</a:t>
            </a:r>
            <a:r>
              <a:rPr kumimoji="1"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kumimoji="1"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매일 늦게까지 고생한 팀원들이 있어 나름 만족할만한 결과물이 나왔다고 생각합니다</a:t>
            </a:r>
            <a:r>
              <a:rPr kumimoji="1"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kumimoji="1"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다들 고생 많으셨고 남은 기간도 힘내서 </a:t>
            </a:r>
            <a:r>
              <a:rPr kumimoji="1" lang="ko-KR" altLang="en-US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취뽀합시다</a:t>
            </a:r>
            <a:r>
              <a:rPr kumimoji="1"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~!</a:t>
            </a:r>
            <a:endParaRPr kumimoji="1" lang="x-none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576511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1001">
            <a:extLst>
              <a:ext uri="{FF2B5EF4-FFF2-40B4-BE49-F238E27FC236}">
                <a16:creationId xmlns:a16="http://schemas.microsoft.com/office/drawing/2014/main" id="{EAFC6876-569B-4D34-B33B-8D8AD3517758}"/>
              </a:ext>
            </a:extLst>
          </p:cNvPr>
          <p:cNvGrpSpPr/>
          <p:nvPr/>
        </p:nvGrpSpPr>
        <p:grpSpPr>
          <a:xfrm>
            <a:off x="-481244" y="-137931"/>
            <a:ext cx="19403693" cy="10561576"/>
            <a:chOff x="-481244" y="-137931"/>
            <a:chExt cx="19403693" cy="10561576"/>
          </a:xfrm>
        </p:grpSpPr>
        <p:pic>
          <p:nvPicPr>
            <p:cNvPr id="5" name="Object 2">
              <a:extLst>
                <a:ext uri="{FF2B5EF4-FFF2-40B4-BE49-F238E27FC236}">
                  <a16:creationId xmlns:a16="http://schemas.microsoft.com/office/drawing/2014/main" id="{FC45C997-0E13-4824-A50B-5BE44CEC0E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0183090" y="-5174991"/>
              <a:ext cx="38807386" cy="21123153"/>
            </a:xfrm>
            <a:prstGeom prst="rect">
              <a:avLst/>
            </a:prstGeom>
          </p:spPr>
        </p:pic>
        <p:pic>
          <p:nvPicPr>
            <p:cNvPr id="6" name="Object 3">
              <a:extLst>
                <a:ext uri="{FF2B5EF4-FFF2-40B4-BE49-F238E27FC236}">
                  <a16:creationId xmlns:a16="http://schemas.microsoft.com/office/drawing/2014/main" id="{4EA779C7-902F-402C-A815-930C1BBA1B4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81244" y="-137931"/>
              <a:ext cx="19403693" cy="10561576"/>
            </a:xfrm>
            <a:prstGeom prst="rect">
              <a:avLst/>
            </a:prstGeom>
          </p:spPr>
        </p:pic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FAB75A88-6D43-4A5E-8987-DD31E0374D1A}"/>
              </a:ext>
            </a:extLst>
          </p:cNvPr>
          <p:cNvGrpSpPr/>
          <p:nvPr/>
        </p:nvGrpSpPr>
        <p:grpSpPr>
          <a:xfrm>
            <a:off x="-765425" y="-354909"/>
            <a:ext cx="1530850" cy="11051395"/>
            <a:chOff x="-765425" y="-354909"/>
            <a:chExt cx="1530850" cy="11051395"/>
          </a:xfrm>
        </p:grpSpPr>
        <p:grpSp>
          <p:nvGrpSpPr>
            <p:cNvPr id="8" name="그룹 1003">
              <a:extLst>
                <a:ext uri="{FF2B5EF4-FFF2-40B4-BE49-F238E27FC236}">
                  <a16:creationId xmlns:a16="http://schemas.microsoft.com/office/drawing/2014/main" id="{844027FE-565C-4F37-A3A1-9C8D2A58229F}"/>
                </a:ext>
              </a:extLst>
            </p:cNvPr>
            <p:cNvGrpSpPr/>
            <p:nvPr/>
          </p:nvGrpSpPr>
          <p:grpSpPr>
            <a:xfrm>
              <a:off x="-765425" y="2558250"/>
              <a:ext cx="1530850" cy="5180952"/>
              <a:chOff x="-765425" y="2558250"/>
              <a:chExt cx="1530850" cy="5180952"/>
            </a:xfrm>
          </p:grpSpPr>
          <p:pic>
            <p:nvPicPr>
              <p:cNvPr id="10" name="Object 11">
                <a:extLst>
                  <a:ext uri="{FF2B5EF4-FFF2-40B4-BE49-F238E27FC236}">
                    <a16:creationId xmlns:a16="http://schemas.microsoft.com/office/drawing/2014/main" id="{8F139BC0-D766-4FB9-9CC1-C16FD4D07C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-1530850" y="3101"/>
                <a:ext cx="3061699" cy="10361905"/>
              </a:xfrm>
              <a:prstGeom prst="rect">
                <a:avLst/>
              </a:prstGeom>
            </p:spPr>
          </p:pic>
          <p:pic>
            <p:nvPicPr>
              <p:cNvPr id="11" name="Object 12">
                <a:extLst>
                  <a:ext uri="{FF2B5EF4-FFF2-40B4-BE49-F238E27FC236}">
                    <a16:creationId xmlns:a16="http://schemas.microsoft.com/office/drawing/2014/main" id="{7225C62F-B9C7-4F45-AF58-52C5C4ACDE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-765425" y="2558250"/>
                <a:ext cx="1530850" cy="5180952"/>
              </a:xfrm>
              <a:prstGeom prst="rect">
                <a:avLst/>
              </a:prstGeom>
            </p:spPr>
          </p:pic>
        </p:grpSp>
        <p:sp>
          <p:nvSpPr>
            <p:cNvPr id="9" name="Object 15">
              <a:extLst>
                <a:ext uri="{FF2B5EF4-FFF2-40B4-BE49-F238E27FC236}">
                  <a16:creationId xmlns:a16="http://schemas.microsoft.com/office/drawing/2014/main" id="{937BE486-96F9-4FD6-8E01-AB6DC53F1BBE}"/>
                </a:ext>
              </a:extLst>
            </p:cNvPr>
            <p:cNvSpPr txBox="1"/>
            <p:nvPr/>
          </p:nvSpPr>
          <p:spPr>
            <a:xfrm rot="5400000">
              <a:off x="-5275455" y="4955345"/>
              <a:ext cx="11051395" cy="43088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2200" kern="0" spc="900">
                  <a:solidFill>
                    <a:srgbClr val="0000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Oswald" pitchFamily="34" charset="0"/>
                </a:rPr>
                <a:t>2021 SSAFY</a:t>
              </a:r>
              <a:endParaRPr lang="en-US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AB113561-3AE3-4936-B1B5-A4EC99713A6D}"/>
              </a:ext>
            </a:extLst>
          </p:cNvPr>
          <p:cNvSpPr txBox="1"/>
          <p:nvPr/>
        </p:nvSpPr>
        <p:spPr>
          <a:xfrm>
            <a:off x="5867400" y="3390900"/>
            <a:ext cx="6264857" cy="315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99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Q </a:t>
            </a:r>
            <a:r>
              <a:rPr lang="en-US" altLang="ko-KR" sz="13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&amp;</a:t>
            </a:r>
            <a:r>
              <a:rPr lang="en-US" altLang="ko-KR" sz="199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A</a:t>
            </a:r>
            <a:endParaRPr lang="ko-KR" altLang="en-US" sz="199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125903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81244" y="-137931"/>
            <a:ext cx="19403693" cy="10561576"/>
            <a:chOff x="-481244" y="-137931"/>
            <a:chExt cx="19403693" cy="1056157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0183090" y="-5174991"/>
              <a:ext cx="38807386" cy="21123153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81244" y="-137931"/>
              <a:ext cx="19403693" cy="10561576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2728044" y="3336794"/>
            <a:ext cx="10647292" cy="17543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400" kern="0" spc="2200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Oswald" pitchFamily="34" charset="0"/>
              </a:rPr>
              <a:t>CONTENTS</a:t>
            </a:r>
          </a:p>
          <a:p>
            <a:r>
              <a:rPr lang="en-US" sz="5400" kern="0" spc="2200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Oswald" pitchFamily="34" charset="0"/>
              </a:rPr>
              <a:t>LIST</a:t>
            </a:r>
            <a:endParaRPr 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Object 7"/>
          <p:cNvSpPr txBox="1"/>
          <p:nvPr/>
        </p:nvSpPr>
        <p:spPr>
          <a:xfrm rot="5400000">
            <a:off x="-5273281" y="4950996"/>
            <a:ext cx="11051395" cy="4308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200" kern="0" spc="90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Oswald" pitchFamily="34" charset="0"/>
              </a:rPr>
              <a:t>2021 SSAFY</a:t>
            </a:r>
            <a:endParaRPr 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217333" y="2013724"/>
            <a:ext cx="6314286" cy="64448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en-US" sz="4300" u="sng" kern="0" spc="-100">
                <a:solidFill>
                  <a:srgbClr val="78787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Noto Sans CJK KR Bold" pitchFamily="34" charset="0"/>
              </a:rPr>
              <a:t>1</a:t>
            </a:r>
            <a:r>
              <a:rPr lang="en-US" sz="4300" kern="0" spc="-100">
                <a:solidFill>
                  <a:srgbClr val="78787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Noto Sans CJK KR Bold" pitchFamily="34" charset="0"/>
              </a:rPr>
              <a:t>   ZIP UP </a:t>
            </a:r>
            <a:r>
              <a:rPr lang="en-US" sz="4300" kern="0" spc="-100" err="1">
                <a:solidFill>
                  <a:srgbClr val="78787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Noto Sans CJK KR Bold" pitchFamily="34" charset="0"/>
              </a:rPr>
              <a:t>소개</a:t>
            </a:r>
            <a:endParaRPr lang="en-US" sz="4300" kern="0" spc="-100">
              <a:solidFill>
                <a:srgbClr val="787878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Noto Sans CJK KR Bold" pitchFamily="34" charset="0"/>
            </a:endParaRPr>
          </a:p>
          <a:p>
            <a:pPr>
              <a:lnSpc>
                <a:spcPct val="120000"/>
              </a:lnSpc>
            </a:pPr>
            <a:r>
              <a:rPr lang="en-US" sz="4300" u="sng" kern="0" spc="-100">
                <a:solidFill>
                  <a:srgbClr val="78787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Noto Sans CJK KR Bold" pitchFamily="34" charset="0"/>
              </a:rPr>
              <a:t>2</a:t>
            </a:r>
            <a:r>
              <a:rPr lang="en-US" sz="4300" kern="0" spc="-100">
                <a:solidFill>
                  <a:srgbClr val="78787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Noto Sans CJK KR Bold" pitchFamily="34" charset="0"/>
              </a:rPr>
              <a:t>   INTRO</a:t>
            </a:r>
          </a:p>
          <a:p>
            <a:pPr>
              <a:lnSpc>
                <a:spcPct val="120000"/>
              </a:lnSpc>
            </a:pPr>
            <a:r>
              <a:rPr lang="en-US" sz="4300" u="sng" kern="0" spc="-100">
                <a:solidFill>
                  <a:srgbClr val="78787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Noto Sans CJK KR Bold" pitchFamily="34" charset="0"/>
              </a:rPr>
              <a:t>3</a:t>
            </a:r>
            <a:r>
              <a:rPr lang="en-US" sz="4300" kern="0" spc="-100">
                <a:solidFill>
                  <a:srgbClr val="78787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Noto Sans CJK KR Bold" pitchFamily="34" charset="0"/>
              </a:rPr>
              <a:t>   서비스 </a:t>
            </a:r>
            <a:r>
              <a:rPr lang="en-US" sz="4300" kern="0" spc="-100" err="1">
                <a:solidFill>
                  <a:srgbClr val="78787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Noto Sans CJK KR Bold" pitchFamily="34" charset="0"/>
              </a:rPr>
              <a:t>구성도</a:t>
            </a:r>
            <a:endParaRPr lang="en-US" sz="4300" kern="0" spc="-100">
              <a:solidFill>
                <a:srgbClr val="787878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Noto Sans CJK KR Bold" pitchFamily="34" charset="0"/>
            </a:endParaRPr>
          </a:p>
          <a:p>
            <a:pPr>
              <a:lnSpc>
                <a:spcPct val="120000"/>
              </a:lnSpc>
            </a:pPr>
            <a:r>
              <a:rPr lang="en-US" altLang="ko-KR" sz="4300" u="sng" kern="0" spc="-100">
                <a:solidFill>
                  <a:srgbClr val="78787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Noto Sans CJK KR Bold" pitchFamily="34" charset="0"/>
              </a:rPr>
              <a:t>4</a:t>
            </a:r>
            <a:r>
              <a:rPr lang="en-US" sz="4300" kern="0" spc="-100">
                <a:solidFill>
                  <a:srgbClr val="78787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Noto Sans CJK KR Bold" pitchFamily="34" charset="0"/>
              </a:rPr>
              <a:t>   </a:t>
            </a:r>
            <a:r>
              <a:rPr lang="ko-KR" altLang="en-US" sz="4300" kern="0" spc="-100">
                <a:solidFill>
                  <a:srgbClr val="78787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Noto Sans CJK KR Bold" pitchFamily="34" charset="0"/>
              </a:rPr>
              <a:t>전체 기능 목록</a:t>
            </a:r>
            <a:endParaRPr lang="en-US" sz="4300" kern="0" spc="-100">
              <a:solidFill>
                <a:srgbClr val="787878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Noto Sans CJK KR Bold" pitchFamily="34" charset="0"/>
            </a:endParaRPr>
          </a:p>
          <a:p>
            <a:pPr>
              <a:lnSpc>
                <a:spcPct val="120000"/>
              </a:lnSpc>
            </a:pPr>
            <a:r>
              <a:rPr lang="en-US" sz="4300" u="sng" kern="0" spc="-100">
                <a:solidFill>
                  <a:srgbClr val="78787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Noto Sans CJK KR Bold" pitchFamily="34" charset="0"/>
              </a:rPr>
              <a:t>5</a:t>
            </a:r>
            <a:r>
              <a:rPr lang="en-US" sz="4300" kern="0" spc="-100">
                <a:solidFill>
                  <a:srgbClr val="78787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Noto Sans CJK KR Bold" pitchFamily="34" charset="0"/>
              </a:rPr>
              <a:t>   화면 </a:t>
            </a:r>
            <a:r>
              <a:rPr lang="ko-KR" altLang="en-US" sz="4300" kern="0" spc="-100">
                <a:solidFill>
                  <a:srgbClr val="78787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Noto Sans CJK KR Bold" pitchFamily="34" charset="0"/>
              </a:rPr>
              <a:t>흐름도</a:t>
            </a:r>
            <a:endParaRPr lang="en-US" sz="4300" kern="0" spc="-100">
              <a:solidFill>
                <a:srgbClr val="787878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Noto Sans CJK KR Bold" pitchFamily="34" charset="0"/>
            </a:endParaRPr>
          </a:p>
          <a:p>
            <a:pPr>
              <a:lnSpc>
                <a:spcPct val="120000"/>
              </a:lnSpc>
            </a:pPr>
            <a:r>
              <a:rPr lang="en-US" altLang="ko-KR" sz="4300" u="sng" kern="0" spc="-100">
                <a:solidFill>
                  <a:srgbClr val="78787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Noto Sans CJK KR Bold" pitchFamily="34" charset="0"/>
              </a:rPr>
              <a:t>6</a:t>
            </a:r>
            <a:r>
              <a:rPr lang="en-US" sz="4300" kern="0" spc="-100">
                <a:solidFill>
                  <a:srgbClr val="78787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Noto Sans CJK KR Bold" pitchFamily="34" charset="0"/>
              </a:rPr>
              <a:t>   </a:t>
            </a:r>
            <a:r>
              <a:rPr lang="ko-KR" altLang="en-US" sz="4300" kern="0" spc="-100">
                <a:solidFill>
                  <a:srgbClr val="78787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Noto Sans CJK KR Bold" pitchFamily="34" charset="0"/>
              </a:rPr>
              <a:t>추진계획</a:t>
            </a:r>
            <a:endParaRPr lang="en-US" sz="4300" kern="0" spc="-100">
              <a:solidFill>
                <a:srgbClr val="787878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Noto Sans CJK KR Bold" pitchFamily="34" charset="0"/>
            </a:endParaRPr>
          </a:p>
          <a:p>
            <a:pPr>
              <a:lnSpc>
                <a:spcPct val="120000"/>
              </a:lnSpc>
            </a:pPr>
            <a:r>
              <a:rPr lang="en-US" altLang="ko-KR" sz="4300" u="sng" kern="0" spc="-100">
                <a:solidFill>
                  <a:srgbClr val="78787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7</a:t>
            </a:r>
            <a:r>
              <a:rPr lang="en-US" altLang="ko-KR" sz="4300" kern="0" spc="-100">
                <a:solidFill>
                  <a:srgbClr val="78787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4300" kern="0" spc="-100">
                <a:solidFill>
                  <a:srgbClr val="78787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기대효과</a:t>
            </a:r>
            <a:endParaRPr lang="en-US" altLang="ko-KR" sz="4300" kern="0" spc="-100">
              <a:solidFill>
                <a:srgbClr val="787878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4300" u="sng" kern="0" spc="-100">
                <a:solidFill>
                  <a:srgbClr val="78787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8</a:t>
            </a:r>
            <a:r>
              <a:rPr lang="ko-KR" altLang="en-US" sz="4300" kern="0" spc="-100">
                <a:solidFill>
                  <a:srgbClr val="78787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4300" kern="0" spc="-100">
                <a:solidFill>
                  <a:srgbClr val="78787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4300" kern="0" spc="-100">
                <a:solidFill>
                  <a:srgbClr val="78787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개발후기</a:t>
            </a:r>
            <a:endParaRPr lang="en-US" altLang="ko-KR" sz="4300" kern="0" spc="-100">
              <a:solidFill>
                <a:srgbClr val="787878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617741" y="365036"/>
            <a:ext cx="537032" cy="493714"/>
            <a:chOff x="617741" y="365036"/>
            <a:chExt cx="537032" cy="49371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17741" y="365036"/>
              <a:ext cx="537032" cy="493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17741" y="514540"/>
            <a:ext cx="537032" cy="493714"/>
            <a:chOff x="617741" y="514540"/>
            <a:chExt cx="537032" cy="49371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17741" y="514540"/>
              <a:ext cx="537032" cy="493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23766" y="666159"/>
            <a:ext cx="537032" cy="493714"/>
            <a:chOff x="623766" y="666159"/>
            <a:chExt cx="537032" cy="49371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3766" y="666159"/>
              <a:ext cx="537032" cy="4937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54773" y="9288034"/>
            <a:ext cx="2747301" cy="159511"/>
            <a:chOff x="1154773" y="9288034"/>
            <a:chExt cx="2747301" cy="15951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54773" y="9288034"/>
              <a:ext cx="2747301" cy="159511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8022546" y="514540"/>
            <a:ext cx="2775510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800">
                <a:solidFill>
                  <a:srgbClr val="2186C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Noto Sans CJK KR Bold" pitchFamily="34" charset="0"/>
              </a:rPr>
              <a:t>Z  I  P  U  P</a:t>
            </a:r>
            <a:endParaRPr 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2679803"/>
            <a:ext cx="18285714" cy="7625616"/>
            <a:chOff x="0" y="2679803"/>
            <a:chExt cx="18285714" cy="762561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2679803"/>
              <a:ext cx="18285714" cy="7625616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761905" y="644954"/>
            <a:ext cx="8670259" cy="7694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400" kern="0" spc="-200">
                <a:solidFill>
                  <a:srgbClr val="2186C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S-Core Dream 7 ExtraBold" pitchFamily="34" charset="0"/>
              </a:rPr>
              <a:t>ZIPUP 소개</a:t>
            </a:r>
            <a:endParaRPr 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61905" y="1505257"/>
            <a:ext cx="7773991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kern="0" spc="800">
                <a:solidFill>
                  <a:srgbClr val="2186C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Oswald" pitchFamily="34" charset="0"/>
              </a:rPr>
              <a:t>ABOUT TEAM</a:t>
            </a:r>
            <a:endParaRPr 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1438258" y="7682471"/>
            <a:ext cx="4629765" cy="932059"/>
            <a:chOff x="1438258" y="7682471"/>
            <a:chExt cx="4629765" cy="932059"/>
          </a:xfrm>
        </p:grpSpPr>
        <p:sp>
          <p:nvSpPr>
            <p:cNvPr id="8" name="Object 8"/>
            <p:cNvSpPr txBox="1"/>
            <p:nvPr/>
          </p:nvSpPr>
          <p:spPr>
            <a:xfrm>
              <a:off x="1438258" y="7691200"/>
              <a:ext cx="4629765" cy="92333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1800" kern="0" spc="-100">
                  <a:solidFill>
                    <a:srgbClr val="00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S-Core Dream 6 Bold" pitchFamily="34" charset="0"/>
                </a:rPr>
                <a:t>노유진</a:t>
              </a:r>
            </a:p>
            <a:p>
              <a:pPr algn="ctr"/>
              <a:r>
                <a:rPr lang="en-US" sz="1800" kern="0" spc="-100">
                  <a:solidFill>
                    <a:srgbClr val="00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S-Core Dream 6 Bold" pitchFamily="34" charset="0"/>
                </a:rPr>
                <a:t>팀장 &amp; 발표자 </a:t>
              </a:r>
            </a:p>
            <a:p>
              <a:pPr algn="ctr"/>
              <a:r>
                <a:rPr lang="en-US" sz="1800" kern="0" spc="-100">
                  <a:solidFill>
                    <a:srgbClr val="00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S-Core Dream 6 Bold" pitchFamily="34" charset="0"/>
                </a:rPr>
                <a:t>부동산 실시간 거래 구현</a:t>
              </a:r>
              <a:endParaRPr 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grpSp>
          <p:nvGrpSpPr>
            <p:cNvPr id="1003" name="그룹 1003"/>
            <p:cNvGrpSpPr/>
            <p:nvPr/>
          </p:nvGrpSpPr>
          <p:grpSpPr>
            <a:xfrm>
              <a:off x="1774130" y="7682471"/>
              <a:ext cx="233455" cy="204713"/>
              <a:chOff x="1774130" y="7682471"/>
              <a:chExt cx="233455" cy="204713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74130" y="7682471"/>
                <a:ext cx="233455" cy="204713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5296396" y="7682471"/>
              <a:ext cx="233455" cy="204713"/>
              <a:chOff x="5296396" y="7682471"/>
              <a:chExt cx="233455" cy="204713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-10800000">
                <a:off x="5296396" y="7682471"/>
                <a:ext cx="233455" cy="204713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7283172" y="7682471"/>
            <a:ext cx="4629765" cy="932059"/>
            <a:chOff x="7283172" y="7682471"/>
            <a:chExt cx="4629765" cy="932059"/>
          </a:xfrm>
        </p:grpSpPr>
        <p:sp>
          <p:nvSpPr>
            <p:cNvPr id="25" name="Object 25"/>
            <p:cNvSpPr txBox="1"/>
            <p:nvPr/>
          </p:nvSpPr>
          <p:spPr>
            <a:xfrm>
              <a:off x="7283172" y="7691200"/>
              <a:ext cx="4629765" cy="92333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1800" kern="0" spc="-100">
                  <a:solidFill>
                    <a:srgbClr val="00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S-Core Dream 6 Bold" pitchFamily="34" charset="0"/>
                </a:rPr>
                <a:t>배지환</a:t>
              </a:r>
            </a:p>
            <a:p>
              <a:pPr algn="ctr"/>
              <a:r>
                <a:rPr lang="en-US" sz="1800" kern="0" spc="-100">
                  <a:solidFill>
                    <a:srgbClr val="00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S-Core Dream 6 Bold" pitchFamily="34" charset="0"/>
                </a:rPr>
                <a:t>팀원</a:t>
              </a:r>
            </a:p>
            <a:p>
              <a:pPr algn="ctr"/>
              <a:r>
                <a:rPr lang="en-US" sz="1800" kern="0" spc="-100">
                  <a:solidFill>
                    <a:srgbClr val="00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S-Core Dream 6 Bold" pitchFamily="34" charset="0"/>
                </a:rPr>
                <a:t>회원관리 구현</a:t>
              </a:r>
              <a:endParaRPr 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grpSp>
          <p:nvGrpSpPr>
            <p:cNvPr id="1008" name="그룹 1008"/>
            <p:cNvGrpSpPr/>
            <p:nvPr/>
          </p:nvGrpSpPr>
          <p:grpSpPr>
            <a:xfrm>
              <a:off x="7619048" y="7682471"/>
              <a:ext cx="233455" cy="204713"/>
              <a:chOff x="7619048" y="7682471"/>
              <a:chExt cx="233455" cy="204713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7619048" y="7682471"/>
                <a:ext cx="233455" cy="204713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1141314" y="7682471"/>
              <a:ext cx="233455" cy="204713"/>
              <a:chOff x="11141314" y="7682471"/>
              <a:chExt cx="233455" cy="204713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-10800000">
                <a:off x="11141314" y="7682471"/>
                <a:ext cx="233455" cy="204713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12801806" y="7682471"/>
            <a:ext cx="4629765" cy="1209058"/>
            <a:chOff x="13576944" y="7682471"/>
            <a:chExt cx="4629765" cy="1209058"/>
          </a:xfrm>
        </p:grpSpPr>
        <p:sp>
          <p:nvSpPr>
            <p:cNvPr id="34" name="Object 34"/>
            <p:cNvSpPr txBox="1"/>
            <p:nvPr/>
          </p:nvSpPr>
          <p:spPr>
            <a:xfrm>
              <a:off x="13576944" y="7691200"/>
              <a:ext cx="4629765" cy="120032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1800" kern="0" spc="-100">
                  <a:solidFill>
                    <a:srgbClr val="00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S-Core Dream 6 Bold" pitchFamily="34" charset="0"/>
                </a:rPr>
                <a:t>정지영</a:t>
              </a:r>
            </a:p>
            <a:p>
              <a:pPr algn="ctr"/>
              <a:r>
                <a:rPr lang="en-US" sz="1800" kern="0" spc="-100">
                  <a:solidFill>
                    <a:srgbClr val="00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S-Core Dream 6 Bold" pitchFamily="34" charset="0"/>
                </a:rPr>
                <a:t>팀원</a:t>
              </a:r>
            </a:p>
            <a:p>
              <a:pPr algn="ctr"/>
              <a:r>
                <a:rPr lang="en-US" sz="1800" kern="0" spc="-100">
                  <a:solidFill>
                    <a:srgbClr val="00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S-Core Dream 6 Bold" pitchFamily="34" charset="0"/>
                </a:rPr>
                <a:t>자유게시판 &amp; </a:t>
              </a:r>
              <a:r>
                <a:rPr lang="en-US" sz="1800" kern="0" spc="-100" err="1">
                  <a:solidFill>
                    <a:srgbClr val="00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S-Core Dream 6 Bold" pitchFamily="34" charset="0"/>
                </a:rPr>
                <a:t>공지사항</a:t>
              </a:r>
              <a:r>
                <a:rPr lang="en-US" sz="1800" kern="0" spc="-100">
                  <a:solidFill>
                    <a:srgbClr val="00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S-Core Dream 6 Bold" pitchFamily="34" charset="0"/>
                </a:rPr>
                <a:t> &amp;</a:t>
              </a:r>
              <a:br>
                <a:rPr lang="en-US" sz="1800" kern="0" spc="-100">
                  <a:solidFill>
                    <a:srgbClr val="00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S-Core Dream 6 Bold" pitchFamily="34" charset="0"/>
                </a:rPr>
              </a:br>
              <a:r>
                <a:rPr lang="ko-KR" altLang="en-US" sz="1800" kern="0" spc="-100" err="1">
                  <a:solidFill>
                    <a:srgbClr val="00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S-Core Dream 6 Bold" pitchFamily="34" charset="0"/>
                </a:rPr>
                <a:t>메인화면</a:t>
              </a:r>
              <a:r>
                <a:rPr lang="ko-KR" altLang="en-US" sz="1800" kern="0" spc="-100">
                  <a:solidFill>
                    <a:srgbClr val="00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S-Core Dream 6 Bold" pitchFamily="34" charset="0"/>
                </a:rPr>
                <a:t> </a:t>
              </a:r>
              <a:r>
                <a:rPr lang="en-US" sz="1800" kern="0" spc="-100" err="1">
                  <a:solidFill>
                    <a:srgbClr val="00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S-Core Dream 6 Bold" pitchFamily="34" charset="0"/>
                </a:rPr>
                <a:t>구현</a:t>
              </a:r>
              <a:endParaRPr 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grpSp>
          <p:nvGrpSpPr>
            <p:cNvPr id="1011" name="그룹 1011"/>
            <p:cNvGrpSpPr/>
            <p:nvPr/>
          </p:nvGrpSpPr>
          <p:grpSpPr>
            <a:xfrm>
              <a:off x="13912846" y="7682471"/>
              <a:ext cx="233455" cy="204713"/>
              <a:chOff x="13912846" y="7682471"/>
              <a:chExt cx="233455" cy="204713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3912846" y="7682471"/>
                <a:ext cx="233455" cy="204713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7435112" y="7682471"/>
              <a:ext cx="233455" cy="204713"/>
              <a:chOff x="17435112" y="7682471"/>
              <a:chExt cx="233455" cy="204713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-10800000">
                <a:off x="17435112" y="7682471"/>
                <a:ext cx="233455" cy="204713"/>
              </a:xfrm>
              <a:prstGeom prst="rect">
                <a:avLst/>
              </a:prstGeom>
            </p:spPr>
          </p:pic>
        </p:grpSp>
      </p:grpSp>
      <p:grpSp>
        <p:nvGrpSpPr>
          <p:cNvPr id="1013" name="그룹 1013"/>
          <p:cNvGrpSpPr/>
          <p:nvPr/>
        </p:nvGrpSpPr>
        <p:grpSpPr>
          <a:xfrm>
            <a:off x="1493545" y="2255492"/>
            <a:ext cx="4522255" cy="4858309"/>
            <a:chOff x="1493545" y="2255492"/>
            <a:chExt cx="4522255" cy="4858309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3545" y="2255492"/>
              <a:ext cx="4522255" cy="4858309"/>
            </a:xfrm>
            <a:prstGeom prst="rect">
              <a:avLst/>
            </a:prstGeom>
          </p:spPr>
        </p:pic>
      </p:grpSp>
      <p:pic>
        <p:nvPicPr>
          <p:cNvPr id="24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1005" y="2255492"/>
            <a:ext cx="3683764" cy="49116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그림 3" descr="의류이(가) 표시된 사진&#10;&#10;자동 생성된 설명">
            <a:extLst>
              <a:ext uri="{FF2B5EF4-FFF2-40B4-BE49-F238E27FC236}">
                <a16:creationId xmlns:a16="http://schemas.microsoft.com/office/drawing/2014/main" id="{198CC22C-9E02-4351-BBA7-FDDDF17280C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6123" y="2062162"/>
            <a:ext cx="3846449" cy="51286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61905" y="633314"/>
            <a:ext cx="8670259" cy="7694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400" kern="0" spc="-200" dirty="0">
                <a:solidFill>
                  <a:srgbClr val="2186C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S-Core Dream 7 ExtraBold" pitchFamily="34" charset="0"/>
              </a:rPr>
              <a:t>INTRO - </a:t>
            </a:r>
            <a:r>
              <a:rPr lang="en-US" sz="4400" kern="0" spc="-200" dirty="0" err="1">
                <a:solidFill>
                  <a:srgbClr val="2186C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S-Core Dream 7 ExtraBold" pitchFamily="34" charset="0"/>
              </a:rPr>
              <a:t>개발</a:t>
            </a:r>
            <a:r>
              <a:rPr lang="en-US" sz="4400" kern="0" spc="-200" dirty="0">
                <a:solidFill>
                  <a:srgbClr val="2186C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S-Core Dream 7 ExtraBold" pitchFamily="34" charset="0"/>
              </a:rPr>
              <a:t> </a:t>
            </a:r>
            <a:r>
              <a:rPr lang="en-US" sz="4400" kern="0" spc="-200" dirty="0" err="1">
                <a:solidFill>
                  <a:srgbClr val="2186C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S-Core Dream 7 ExtraBold" pitchFamily="34" charset="0"/>
              </a:rPr>
              <a:t>개요</a:t>
            </a:r>
            <a:endParaRPr 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6" name="그림 6">
            <a:extLst>
              <a:ext uri="{FF2B5EF4-FFF2-40B4-BE49-F238E27FC236}">
                <a16:creationId xmlns:a16="http://schemas.microsoft.com/office/drawing/2014/main" id="{E1DE1E2E-C27F-43DC-BE47-3056719033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2386854"/>
            <a:ext cx="5876364" cy="58763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그림 7">
            <a:extLst>
              <a:ext uri="{FF2B5EF4-FFF2-40B4-BE49-F238E27FC236}">
                <a16:creationId xmlns:a16="http://schemas.microsoft.com/office/drawing/2014/main" id="{759CD997-CB2D-4F05-AD37-17DA0643A7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1918" y="2382315"/>
            <a:ext cx="6831105" cy="58719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58806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61905" y="633314"/>
            <a:ext cx="8670259" cy="7694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400" kern="0" spc="-200">
                <a:solidFill>
                  <a:srgbClr val="2186C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S-Core Dream 7 ExtraBold" pitchFamily="34" charset="0"/>
              </a:rPr>
              <a:t>INTRO - 개발 개요</a:t>
            </a:r>
            <a:endParaRPr 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2052" name="Picture 4" descr="..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8517" y="1218579"/>
            <a:ext cx="5922182" cy="3935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27CE5D9-759D-460B-9000-0038D9B5C00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7101" y="6738165"/>
            <a:ext cx="2084770" cy="208477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4A576A0-7B72-4B40-8AB1-4411CE5452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9430" y="6553811"/>
            <a:ext cx="2269124" cy="226912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FF37BAD-3611-462D-91BB-2F12164C9D5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8946" y="6481769"/>
            <a:ext cx="1021597" cy="1021597"/>
          </a:xfrm>
          <a:prstGeom prst="rect">
            <a:avLst/>
          </a:prstGeom>
        </p:spPr>
      </p:pic>
      <p:pic>
        <p:nvPicPr>
          <p:cNvPr id="16" name="그림 15" descr="텍스트, 표지판, 옥외설치물이(가) 표시된 사진&#10;&#10;자동 생성된 설명">
            <a:extLst>
              <a:ext uri="{FF2B5EF4-FFF2-40B4-BE49-F238E27FC236}">
                <a16:creationId xmlns:a16="http://schemas.microsoft.com/office/drawing/2014/main" id="{53947B1E-448A-4A44-A02F-CADC7C37E7D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809825">
            <a:off x="6143766" y="4936765"/>
            <a:ext cx="1605331" cy="1605331"/>
          </a:xfrm>
          <a:prstGeom prst="rect">
            <a:avLst/>
          </a:prstGeom>
        </p:spPr>
      </p:pic>
      <p:pic>
        <p:nvPicPr>
          <p:cNvPr id="19" name="그림 18" descr="텍스트, 표지판, 옥외설치물이(가) 표시된 사진&#10;&#10;자동 생성된 설명">
            <a:extLst>
              <a:ext uri="{FF2B5EF4-FFF2-40B4-BE49-F238E27FC236}">
                <a16:creationId xmlns:a16="http://schemas.microsoft.com/office/drawing/2014/main" id="{A7F05A0A-E7A9-44BD-8A7C-3F277735C92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670333">
            <a:off x="9762108" y="4938719"/>
            <a:ext cx="1605331" cy="1605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6663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61905" y="633314"/>
            <a:ext cx="8670259" cy="7694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400" kern="0" spc="-200" dirty="0" err="1">
                <a:solidFill>
                  <a:srgbClr val="2186C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S-Core Dream 7 ExtraBold" pitchFamily="34" charset="0"/>
              </a:rPr>
              <a:t>서비스</a:t>
            </a:r>
            <a:r>
              <a:rPr lang="en-US" sz="4400" kern="0" spc="-200" dirty="0">
                <a:solidFill>
                  <a:srgbClr val="2186C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S-Core Dream 7 ExtraBold" pitchFamily="34" charset="0"/>
              </a:rPr>
              <a:t> </a:t>
            </a:r>
            <a:r>
              <a:rPr lang="en-US" sz="4400" kern="0" spc="-200" dirty="0" err="1">
                <a:solidFill>
                  <a:srgbClr val="2186C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S-Core Dream 7 ExtraBold" pitchFamily="34" charset="0"/>
              </a:rPr>
              <a:t>구성도</a:t>
            </a:r>
            <a:endParaRPr 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-4482" y="2348447"/>
            <a:ext cx="18285714" cy="5590105"/>
            <a:chOff x="0" y="4695609"/>
            <a:chExt cx="18285714" cy="559010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4695609"/>
              <a:ext cx="18285714" cy="5590105"/>
            </a:xfrm>
            <a:prstGeom prst="rect">
              <a:avLst/>
            </a:prstGeom>
            <a:ln>
              <a:solidFill>
                <a:srgbClr val="F2E3C7"/>
              </a:solidFill>
            </a:ln>
          </p:spPr>
        </p:pic>
      </p:grpSp>
      <p:pic>
        <p:nvPicPr>
          <p:cNvPr id="3" name="그림 7">
            <a:extLst>
              <a:ext uri="{FF2B5EF4-FFF2-40B4-BE49-F238E27FC236}">
                <a16:creationId xmlns:a16="http://schemas.microsoft.com/office/drawing/2014/main" id="{59B2F0AB-1426-2F48-A6A7-FE0BC6FBC0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5130" y="3692103"/>
            <a:ext cx="1828800" cy="1828800"/>
          </a:xfrm>
          <a:prstGeom prst="rect">
            <a:avLst/>
          </a:prstGeom>
        </p:spPr>
      </p:pic>
      <p:sp>
        <p:nvSpPr>
          <p:cNvPr id="5" name="TextBox 8">
            <a:extLst>
              <a:ext uri="{FF2B5EF4-FFF2-40B4-BE49-F238E27FC236}">
                <a16:creationId xmlns:a16="http://schemas.microsoft.com/office/drawing/2014/main" id="{3C5DF067-815E-2B44-A0B7-48A480AB140E}"/>
              </a:ext>
            </a:extLst>
          </p:cNvPr>
          <p:cNvSpPr txBox="1"/>
          <p:nvPr/>
        </p:nvSpPr>
        <p:spPr>
          <a:xfrm>
            <a:off x="1487592" y="6079969"/>
            <a:ext cx="2743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x-none" altLang="en-US" sz="20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사이트에</a:t>
            </a:r>
            <a:r>
              <a:rPr kumimoji="1" lang="ko-KR" altLang="en-US" sz="20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들어오기</a:t>
            </a:r>
            <a:endParaRPr kumimoji="1" lang="x-none" altLang="en-US" sz="200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7" name="그림 9">
            <a:extLst>
              <a:ext uri="{FF2B5EF4-FFF2-40B4-BE49-F238E27FC236}">
                <a16:creationId xmlns:a16="http://schemas.microsoft.com/office/drawing/2014/main" id="{3AB2D315-7729-CA47-97C4-C9ECBADB5E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4200" y="3840768"/>
            <a:ext cx="1473200" cy="14732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C6F939F-B63A-3242-8BD7-BCBAA02DA37A}"/>
              </a:ext>
            </a:extLst>
          </p:cNvPr>
          <p:cNvSpPr txBox="1"/>
          <p:nvPr/>
        </p:nvSpPr>
        <p:spPr>
          <a:xfrm>
            <a:off x="5462891" y="6110019"/>
            <a:ext cx="2743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x-none" altLang="en-US" sz="20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회원가입</a:t>
            </a:r>
            <a:r>
              <a:rPr kumimoji="1" lang="ko-KR" altLang="en-US" sz="20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kumimoji="1" lang="en-US" altLang="ko-KR" sz="20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</a:t>
            </a:r>
            <a:r>
              <a:rPr kumimoji="1" lang="ko-KR" altLang="en-US" sz="20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로그인</a:t>
            </a:r>
            <a:endParaRPr kumimoji="1" lang="x-none" altLang="en-US" sz="200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E6452FB-87C9-E843-820D-0E1FB72ABB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29800" y="3577803"/>
            <a:ext cx="1828800" cy="18288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E265FBE-C09F-FE4E-8971-2CD219CF29BF}"/>
              </a:ext>
            </a:extLst>
          </p:cNvPr>
          <p:cNvSpPr txBox="1"/>
          <p:nvPr/>
        </p:nvSpPr>
        <p:spPr>
          <a:xfrm>
            <a:off x="9454576" y="6079969"/>
            <a:ext cx="2743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부동산 </a:t>
            </a:r>
            <a:r>
              <a:rPr kumimoji="1" lang="ko-KR" altLang="en-US" sz="200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실거래</a:t>
            </a:r>
            <a:r>
              <a:rPr kumimoji="1" lang="ko-KR" altLang="en-US" sz="20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정보 확인</a:t>
            </a:r>
            <a:endParaRPr kumimoji="1" lang="x-none" altLang="en-US" sz="200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BD7FEB82-B3F3-E846-85FF-7B6FF0D8B8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328787" y="3530737"/>
            <a:ext cx="1999130" cy="199913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A86F01F-F258-E245-9272-3FE7E3E7D79A}"/>
              </a:ext>
            </a:extLst>
          </p:cNvPr>
          <p:cNvSpPr txBox="1"/>
          <p:nvPr/>
        </p:nvSpPr>
        <p:spPr>
          <a:xfrm>
            <a:off x="13984694" y="6074469"/>
            <a:ext cx="34368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자유게시판으로 정보 공유</a:t>
            </a:r>
            <a:endParaRPr kumimoji="1" lang="x-none" altLang="en-US" sz="200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61905" y="633314"/>
            <a:ext cx="8670259" cy="7694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400" kern="0" spc="-200" dirty="0">
                <a:solidFill>
                  <a:srgbClr val="2186C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S-Core Dream 7 ExtraBold" pitchFamily="34" charset="0"/>
              </a:rPr>
              <a:t>시스템</a:t>
            </a:r>
            <a:r>
              <a:rPr lang="en-US" sz="4400" kern="0" spc="-200" dirty="0">
                <a:solidFill>
                  <a:srgbClr val="2186C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S-Core Dream 7 ExtraBold" pitchFamily="34" charset="0"/>
              </a:rPr>
              <a:t> </a:t>
            </a:r>
            <a:r>
              <a:rPr lang="en-US" sz="4400" kern="0" spc="-200" dirty="0" err="1">
                <a:solidFill>
                  <a:srgbClr val="2186C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S-Core Dream 7 ExtraBold" pitchFamily="34" charset="0"/>
              </a:rPr>
              <a:t>구성도</a:t>
            </a:r>
            <a:endParaRPr 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BE5543D4-2815-4540-A281-FCD551D04F38}"/>
              </a:ext>
            </a:extLst>
          </p:cNvPr>
          <p:cNvSpPr/>
          <p:nvPr/>
        </p:nvSpPr>
        <p:spPr>
          <a:xfrm>
            <a:off x="1331691" y="3371388"/>
            <a:ext cx="1752600" cy="533400"/>
          </a:xfrm>
          <a:prstGeom prst="roundRect">
            <a:avLst/>
          </a:prstGeom>
          <a:solidFill>
            <a:srgbClr val="F2E3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x-none" sz="24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User</a:t>
            </a:r>
            <a:endParaRPr kumimoji="1" lang="x-none" altLang="en-US" sz="160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6A0499A9-B840-8E44-8A68-ACFB99C6ED38}"/>
              </a:ext>
            </a:extLst>
          </p:cNvPr>
          <p:cNvGrpSpPr/>
          <p:nvPr/>
        </p:nvGrpSpPr>
        <p:grpSpPr>
          <a:xfrm>
            <a:off x="953984" y="4863100"/>
            <a:ext cx="2578490" cy="1587877"/>
            <a:chOff x="1232455" y="5160395"/>
            <a:chExt cx="3266275" cy="1787513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9132138C-B197-0046-9B5E-401F4BAB64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2963" r="1563"/>
            <a:stretch/>
          </p:blipFill>
          <p:spPr>
            <a:xfrm>
              <a:off x="1367554" y="5453251"/>
              <a:ext cx="2948583" cy="1494657"/>
            </a:xfrm>
            <a:prstGeom prst="rect">
              <a:avLst/>
            </a:prstGeom>
          </p:spPr>
        </p:pic>
        <p:sp>
          <p:nvSpPr>
            <p:cNvPr id="7" name="모서리가 둥근 직사각형 6">
              <a:extLst>
                <a:ext uri="{FF2B5EF4-FFF2-40B4-BE49-F238E27FC236}">
                  <a16:creationId xmlns:a16="http://schemas.microsoft.com/office/drawing/2014/main" id="{A757673D-0CD9-B941-B07F-F97BAECED101}"/>
                </a:ext>
              </a:extLst>
            </p:cNvPr>
            <p:cNvSpPr/>
            <p:nvPr/>
          </p:nvSpPr>
          <p:spPr>
            <a:xfrm>
              <a:off x="1232455" y="5160395"/>
              <a:ext cx="3266275" cy="1757138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x-none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cxnSp>
          <p:nvCxnSpPr>
            <p:cNvPr id="9" name="직선 연결선[R] 8">
              <a:extLst>
                <a:ext uri="{FF2B5EF4-FFF2-40B4-BE49-F238E27FC236}">
                  <a16:creationId xmlns:a16="http://schemas.microsoft.com/office/drawing/2014/main" id="{4ACD97EC-38B5-234E-9E86-BFACD102446E}"/>
                </a:ext>
              </a:extLst>
            </p:cNvPr>
            <p:cNvCxnSpPr>
              <a:cxnSpLocks/>
            </p:cNvCxnSpPr>
            <p:nvPr/>
          </p:nvCxnSpPr>
          <p:spPr>
            <a:xfrm>
              <a:off x="1232455" y="5355633"/>
              <a:ext cx="3266275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5754EDCA-83BF-CB40-AA9B-CBE04D71E655}"/>
                </a:ext>
              </a:extLst>
            </p:cNvPr>
            <p:cNvSpPr/>
            <p:nvPr/>
          </p:nvSpPr>
          <p:spPr>
            <a:xfrm>
              <a:off x="1394598" y="5224136"/>
              <a:ext cx="76623" cy="7809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x-none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62644D74-C59C-8B44-B954-7674E7EEAD90}"/>
              </a:ext>
            </a:extLst>
          </p:cNvPr>
          <p:cNvGrpSpPr/>
          <p:nvPr/>
        </p:nvGrpSpPr>
        <p:grpSpPr>
          <a:xfrm>
            <a:off x="13276600" y="7096320"/>
            <a:ext cx="4203701" cy="2514600"/>
            <a:chOff x="8895028" y="7105468"/>
            <a:chExt cx="4203701" cy="2514600"/>
          </a:xfrm>
        </p:grpSpPr>
        <p:pic>
          <p:nvPicPr>
            <p:cNvPr id="1026" name="Picture 2" descr="번역] MySQL의 ENUM 타입을 사용하지 말아야 할 8가지 이유">
              <a:extLst>
                <a:ext uri="{FF2B5EF4-FFF2-40B4-BE49-F238E27FC236}">
                  <a16:creationId xmlns:a16="http://schemas.microsoft.com/office/drawing/2014/main" id="{84A8791C-42CF-1040-8B48-F4CFD24AA89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48796" y="7839115"/>
              <a:ext cx="2547345" cy="13140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AFCAC13E-3835-794C-AF3F-00CDB74A5A78}"/>
                </a:ext>
              </a:extLst>
            </p:cNvPr>
            <p:cNvSpPr/>
            <p:nvPr/>
          </p:nvSpPr>
          <p:spPr>
            <a:xfrm>
              <a:off x="8895028" y="7372168"/>
              <a:ext cx="4203701" cy="224790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x-none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8" name="모서리가 둥근 직사각형 17">
              <a:extLst>
                <a:ext uri="{FF2B5EF4-FFF2-40B4-BE49-F238E27FC236}">
                  <a16:creationId xmlns:a16="http://schemas.microsoft.com/office/drawing/2014/main" id="{6F6F91B8-C964-1247-B9B9-A53FCA3D72F8}"/>
                </a:ext>
              </a:extLst>
            </p:cNvPr>
            <p:cNvSpPr/>
            <p:nvPr/>
          </p:nvSpPr>
          <p:spPr>
            <a:xfrm>
              <a:off x="9432164" y="7105468"/>
              <a:ext cx="1752600" cy="533400"/>
            </a:xfrm>
            <a:prstGeom prst="roundRect">
              <a:avLst/>
            </a:prstGeom>
            <a:solidFill>
              <a:srgbClr val="F2E3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x-none" sz="240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DB</a:t>
              </a:r>
              <a:endParaRPr kumimoji="1" lang="x-none" altLang="en-US" sz="16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5DFD6A42-022A-3544-9C0B-80D0E70164C4}"/>
              </a:ext>
            </a:extLst>
          </p:cNvPr>
          <p:cNvGrpSpPr/>
          <p:nvPr/>
        </p:nvGrpSpPr>
        <p:grpSpPr>
          <a:xfrm>
            <a:off x="4117717" y="2392781"/>
            <a:ext cx="5836624" cy="4121518"/>
            <a:chOff x="4678242" y="2095500"/>
            <a:chExt cx="5836624" cy="4121518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F04CF694-47BD-D246-A0F8-97068672C369}"/>
                </a:ext>
              </a:extLst>
            </p:cNvPr>
            <p:cNvSpPr/>
            <p:nvPr/>
          </p:nvSpPr>
          <p:spPr>
            <a:xfrm>
              <a:off x="4678242" y="2375647"/>
              <a:ext cx="5836624" cy="384137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x-none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" name="모서리가 둥근 직사각형 3">
              <a:extLst>
                <a:ext uri="{FF2B5EF4-FFF2-40B4-BE49-F238E27FC236}">
                  <a16:creationId xmlns:a16="http://schemas.microsoft.com/office/drawing/2014/main" id="{5F8AB682-AD1E-9546-AAA3-68D17EED43C1}"/>
                </a:ext>
              </a:extLst>
            </p:cNvPr>
            <p:cNvSpPr/>
            <p:nvPr/>
          </p:nvSpPr>
          <p:spPr>
            <a:xfrm>
              <a:off x="6667500" y="2095500"/>
              <a:ext cx="1752600" cy="533400"/>
            </a:xfrm>
            <a:prstGeom prst="roundRect">
              <a:avLst/>
            </a:prstGeom>
            <a:solidFill>
              <a:srgbClr val="F2E3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x-none" sz="240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Front-end</a:t>
              </a:r>
              <a:endParaRPr kumimoji="1" lang="x-none" altLang="en-US" sz="16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pic>
          <p:nvPicPr>
            <p:cNvPr id="1028" name="Picture 4" descr="Vue.js 기본 사용법">
              <a:extLst>
                <a:ext uri="{FF2B5EF4-FFF2-40B4-BE49-F238E27FC236}">
                  <a16:creationId xmlns:a16="http://schemas.microsoft.com/office/drawing/2014/main" id="{31568445-6424-BE45-AB4E-FCFE0FFF1B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53067" y="2856503"/>
              <a:ext cx="2794326" cy="16765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자바스크립트란? - 한 눈에 끝내는 Node.js">
              <a:extLst>
                <a:ext uri="{FF2B5EF4-FFF2-40B4-BE49-F238E27FC236}">
                  <a16:creationId xmlns:a16="http://schemas.microsoft.com/office/drawing/2014/main" id="{09A0BE18-27D6-D04D-BF06-A281B8E0F3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50230" y="4175474"/>
              <a:ext cx="2984941" cy="16551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6" descr="BootstrapVue">
              <a:extLst>
                <a:ext uri="{FF2B5EF4-FFF2-40B4-BE49-F238E27FC236}">
                  <a16:creationId xmlns:a16="http://schemas.microsoft.com/office/drawing/2014/main" id="{4C7B3A6A-06D3-0641-9E51-5D3C2D14F2B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00505" y="4554642"/>
              <a:ext cx="1276023" cy="12760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7C91EB17-BB44-1D4A-8871-E7293D36D6CB}"/>
              </a:ext>
            </a:extLst>
          </p:cNvPr>
          <p:cNvGrpSpPr/>
          <p:nvPr/>
        </p:nvGrpSpPr>
        <p:grpSpPr>
          <a:xfrm>
            <a:off x="10865671" y="1483188"/>
            <a:ext cx="6833552" cy="3776400"/>
            <a:chOff x="10393744" y="2095500"/>
            <a:chExt cx="6833552" cy="3778803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A8D6466C-0C3B-6944-AD6B-840D728FA0FF}"/>
                </a:ext>
              </a:extLst>
            </p:cNvPr>
            <p:cNvSpPr/>
            <p:nvPr/>
          </p:nvSpPr>
          <p:spPr>
            <a:xfrm>
              <a:off x="10393744" y="2362200"/>
              <a:ext cx="6833552" cy="3512103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x-none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5" name="모서리가 둥근 직사각형 4">
              <a:extLst>
                <a:ext uri="{FF2B5EF4-FFF2-40B4-BE49-F238E27FC236}">
                  <a16:creationId xmlns:a16="http://schemas.microsoft.com/office/drawing/2014/main" id="{5036A40E-6939-9D41-B863-698AE37B2096}"/>
                </a:ext>
              </a:extLst>
            </p:cNvPr>
            <p:cNvSpPr/>
            <p:nvPr/>
          </p:nvSpPr>
          <p:spPr>
            <a:xfrm>
              <a:off x="11669958" y="2095500"/>
              <a:ext cx="1752600" cy="533400"/>
            </a:xfrm>
            <a:prstGeom prst="roundRect">
              <a:avLst/>
            </a:prstGeom>
            <a:solidFill>
              <a:srgbClr val="F2E3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x-none" sz="240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Back-end</a:t>
              </a:r>
              <a:endParaRPr kumimoji="1" lang="x-none" altLang="en-US" sz="16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pic>
          <p:nvPicPr>
            <p:cNvPr id="1030" name="Picture 6" descr="SpringBoot]스프링부트란?">
              <a:extLst>
                <a:ext uri="{FF2B5EF4-FFF2-40B4-BE49-F238E27FC236}">
                  <a16:creationId xmlns:a16="http://schemas.microsoft.com/office/drawing/2014/main" id="{9D90157E-0BDE-714E-AEDA-D82286C8DE9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78987" y="3974103"/>
              <a:ext cx="3261542" cy="17106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MyBatis(마이바티스)">
              <a:extLst>
                <a:ext uri="{FF2B5EF4-FFF2-40B4-BE49-F238E27FC236}">
                  <a16:creationId xmlns:a16="http://schemas.microsoft.com/office/drawing/2014/main" id="{B011726B-5776-7548-B0BA-109B97B3ED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46258" y="2856503"/>
              <a:ext cx="4445000" cy="1117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24" name="꺾인 연결선[E] 23">
            <a:extLst>
              <a:ext uri="{FF2B5EF4-FFF2-40B4-BE49-F238E27FC236}">
                <a16:creationId xmlns:a16="http://schemas.microsoft.com/office/drawing/2014/main" id="{F5956C5C-A3E5-CC4B-8182-10ED62CB1BC7}"/>
              </a:ext>
            </a:extLst>
          </p:cNvPr>
          <p:cNvCxnSpPr>
            <a:cxnSpLocks/>
            <a:stCxn id="7" idx="0"/>
          </p:cNvCxnSpPr>
          <p:nvPr/>
        </p:nvCxnSpPr>
        <p:spPr>
          <a:xfrm rot="5400000" flipH="1" flipV="1">
            <a:off x="3019654" y="3438951"/>
            <a:ext cx="647725" cy="2200575"/>
          </a:xfrm>
          <a:prstGeom prst="bentConnector2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836474B6-8B10-7D4A-AE9E-6D8A3C3BE72D}"/>
              </a:ext>
            </a:extLst>
          </p:cNvPr>
          <p:cNvCxnSpPr/>
          <p:nvPr/>
        </p:nvCxnSpPr>
        <p:spPr>
          <a:xfrm>
            <a:off x="9487075" y="3116133"/>
            <a:ext cx="1697314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88BD20A8-8EE3-5E45-BEA3-647320C23D78}"/>
              </a:ext>
            </a:extLst>
          </p:cNvPr>
          <p:cNvGrpSpPr/>
          <p:nvPr/>
        </p:nvGrpSpPr>
        <p:grpSpPr>
          <a:xfrm>
            <a:off x="8965418" y="6662860"/>
            <a:ext cx="3478305" cy="3236931"/>
            <a:chOff x="14486965" y="6911116"/>
            <a:chExt cx="3478305" cy="3236931"/>
          </a:xfrm>
        </p:grpSpPr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685F3875-75E4-A941-AC70-0E1976781A56}"/>
                </a:ext>
              </a:extLst>
            </p:cNvPr>
            <p:cNvSpPr/>
            <p:nvPr/>
          </p:nvSpPr>
          <p:spPr>
            <a:xfrm>
              <a:off x="14486965" y="7161075"/>
              <a:ext cx="3478305" cy="2986972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x-none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F6C77EB0-E526-0E41-8D68-AD0F6B8319CF}"/>
                </a:ext>
              </a:extLst>
            </p:cNvPr>
            <p:cNvGrpSpPr/>
            <p:nvPr/>
          </p:nvGrpSpPr>
          <p:grpSpPr>
            <a:xfrm>
              <a:off x="14868090" y="6911116"/>
              <a:ext cx="2730500" cy="2205025"/>
              <a:chOff x="13872229" y="6818888"/>
              <a:chExt cx="2730500" cy="2205025"/>
            </a:xfrm>
          </p:grpSpPr>
          <p:pic>
            <p:nvPicPr>
              <p:cNvPr id="8" name="Picture 2" descr="공공데이터 : 관악구청">
                <a:extLst>
                  <a:ext uri="{FF2B5EF4-FFF2-40B4-BE49-F238E27FC236}">
                    <a16:creationId xmlns:a16="http://schemas.microsoft.com/office/drawing/2014/main" id="{ABD10BFA-F583-3547-8568-0E7DB0C09CB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872229" y="7118913"/>
                <a:ext cx="2730500" cy="1905000"/>
              </a:xfrm>
              <a:prstGeom prst="rect">
                <a:avLst/>
              </a:prstGeom>
              <a:noFill/>
              <a:ln w="28575"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5" name="모서리가 둥근 직사각형 24">
                <a:extLst>
                  <a:ext uri="{FF2B5EF4-FFF2-40B4-BE49-F238E27FC236}">
                    <a16:creationId xmlns:a16="http://schemas.microsoft.com/office/drawing/2014/main" id="{5B1542F7-7FD1-F04D-BC4F-E1C338D165E3}"/>
                  </a:ext>
                </a:extLst>
              </p:cNvPr>
              <p:cNvSpPr/>
              <p:nvPr/>
            </p:nvSpPr>
            <p:spPr>
              <a:xfrm>
                <a:off x="14361179" y="6818888"/>
                <a:ext cx="1752600" cy="533400"/>
              </a:xfrm>
              <a:prstGeom prst="roundRect">
                <a:avLst/>
              </a:prstGeom>
              <a:solidFill>
                <a:srgbClr val="F2E3C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en-US" sz="2400">
                    <a:solidFill>
                      <a:schemeClr val="tx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API</a:t>
                </a:r>
                <a:endParaRPr kumimoji="1" lang="x-none" altLang="en-US" sz="160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pic>
          <p:nvPicPr>
            <p:cNvPr id="1038" name="Picture 14" descr="카카오맵(kakao maps) 여러개 마커(marker) 만들기 | Market Traders">
              <a:extLst>
                <a:ext uri="{FF2B5EF4-FFF2-40B4-BE49-F238E27FC236}">
                  <a16:creationId xmlns:a16="http://schemas.microsoft.com/office/drawing/2014/main" id="{9E37FEFC-3DEF-5246-9115-79A92173B44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177" t="25582" r="17808" b="24452"/>
            <a:stretch/>
          </p:blipFill>
          <p:spPr bwMode="auto">
            <a:xfrm>
              <a:off x="14951045" y="8808256"/>
              <a:ext cx="2564591" cy="10509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8302F96A-7983-414C-93E8-6BFAC58A5224}"/>
              </a:ext>
            </a:extLst>
          </p:cNvPr>
          <p:cNvCxnSpPr>
            <a:cxnSpLocks/>
          </p:cNvCxnSpPr>
          <p:nvPr/>
        </p:nvCxnSpPr>
        <p:spPr>
          <a:xfrm flipV="1">
            <a:off x="16166075" y="4988357"/>
            <a:ext cx="0" cy="2569128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꺾인 연결선[E] 37">
            <a:extLst>
              <a:ext uri="{FF2B5EF4-FFF2-40B4-BE49-F238E27FC236}">
                <a16:creationId xmlns:a16="http://schemas.microsoft.com/office/drawing/2014/main" id="{064EE94F-0B59-3641-A65B-CC7BA55A9836}"/>
              </a:ext>
            </a:extLst>
          </p:cNvPr>
          <p:cNvCxnSpPr>
            <a:cxnSpLocks/>
          </p:cNvCxnSpPr>
          <p:nvPr/>
        </p:nvCxnSpPr>
        <p:spPr>
          <a:xfrm>
            <a:off x="6343390" y="6272921"/>
            <a:ext cx="3086108" cy="2812539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79F2AECB-FDA3-734C-91FB-AFA8C9358935}"/>
              </a:ext>
            </a:extLst>
          </p:cNvPr>
          <p:cNvCxnSpPr>
            <a:cxnSpLocks/>
          </p:cNvCxnSpPr>
          <p:nvPr/>
        </p:nvCxnSpPr>
        <p:spPr>
          <a:xfrm flipV="1">
            <a:off x="11783297" y="4988357"/>
            <a:ext cx="0" cy="2318615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61905" y="633314"/>
            <a:ext cx="8670259" cy="7694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400" kern="0" spc="-200" dirty="0">
                <a:solidFill>
                  <a:srgbClr val="2186C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S-Core Dream 7 ExtraBold" pitchFamily="34" charset="0"/>
              </a:rPr>
              <a:t>시스템</a:t>
            </a:r>
            <a:r>
              <a:rPr lang="en-US" sz="4400" kern="0" spc="-200" dirty="0">
                <a:solidFill>
                  <a:srgbClr val="2186C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S-Core Dream 7 ExtraBold" pitchFamily="34" charset="0"/>
              </a:rPr>
              <a:t> </a:t>
            </a:r>
            <a:r>
              <a:rPr lang="en-US" sz="4400" kern="0" spc="-200" dirty="0" err="1">
                <a:solidFill>
                  <a:srgbClr val="2186C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S-Core Dream 7 ExtraBold" pitchFamily="34" charset="0"/>
              </a:rPr>
              <a:t>구성도</a:t>
            </a:r>
            <a:endParaRPr 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1026" name="Picture 2" descr="번역] MySQL의 ENUM 타입을 사용하지 말아야 할 8가지 이유">
            <a:extLst>
              <a:ext uri="{FF2B5EF4-FFF2-40B4-BE49-F238E27FC236}">
                <a16:creationId xmlns:a16="http://schemas.microsoft.com/office/drawing/2014/main" id="{84A8791C-42CF-1040-8B48-F4CFD24AA8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18256" y="6439317"/>
            <a:ext cx="2547345" cy="1314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공공데이터 : 관악구청">
            <a:extLst>
              <a:ext uri="{FF2B5EF4-FFF2-40B4-BE49-F238E27FC236}">
                <a16:creationId xmlns:a16="http://schemas.microsoft.com/office/drawing/2014/main" id="{ABD10BFA-F583-3547-8568-0E7DB0C09C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3940" y="1963926"/>
            <a:ext cx="2730500" cy="1905000"/>
          </a:xfrm>
          <a:prstGeom prst="rect">
            <a:avLst/>
          </a:prstGeom>
          <a:noFill/>
          <a:ln w="28575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카카오맵(kakao maps) 여러개 마커(marker) 만들기 | Market Traders">
            <a:extLst>
              <a:ext uri="{FF2B5EF4-FFF2-40B4-BE49-F238E27FC236}">
                <a16:creationId xmlns:a16="http://schemas.microsoft.com/office/drawing/2014/main" id="{9E37FEFC-3DEF-5246-9115-79A92173B4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77" t="25582" r="17808" b="24452"/>
          <a:stretch/>
        </p:blipFill>
        <p:spPr bwMode="auto">
          <a:xfrm>
            <a:off x="9144000" y="2390966"/>
            <a:ext cx="2564591" cy="1050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772D9770-459C-A940-B34D-B02DBFFCC30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745" r="14495" b="25851"/>
          <a:stretch/>
        </p:blipFill>
        <p:spPr>
          <a:xfrm>
            <a:off x="7372598" y="6223609"/>
            <a:ext cx="2759170" cy="2278822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9DB0AC36-527A-A246-A415-45225F6B6A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40433" y="2225965"/>
            <a:ext cx="1817475" cy="1817475"/>
          </a:xfrm>
          <a:prstGeom prst="rect">
            <a:avLst/>
          </a:prstGeom>
        </p:spPr>
      </p:pic>
      <p:cxnSp>
        <p:nvCxnSpPr>
          <p:cNvPr id="28" name="꺾인 연결선[E] 27">
            <a:extLst>
              <a:ext uri="{FF2B5EF4-FFF2-40B4-BE49-F238E27FC236}">
                <a16:creationId xmlns:a16="http://schemas.microsoft.com/office/drawing/2014/main" id="{EA05068E-6C70-8747-AA55-8F2354EB535C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2722399" y="4692138"/>
            <a:ext cx="4650199" cy="2670882"/>
          </a:xfrm>
          <a:prstGeom prst="bentConnector3">
            <a:avLst>
              <a:gd name="adj1" fmla="val 612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꺾인 연결선[E] 42">
            <a:extLst>
              <a:ext uri="{FF2B5EF4-FFF2-40B4-BE49-F238E27FC236}">
                <a16:creationId xmlns:a16="http://schemas.microsoft.com/office/drawing/2014/main" id="{E6F30188-32EF-7849-A2B7-C94A75A20E1F}"/>
              </a:ext>
            </a:extLst>
          </p:cNvPr>
          <p:cNvCxnSpPr>
            <a:cxnSpLocks/>
          </p:cNvCxnSpPr>
          <p:nvPr/>
        </p:nvCxnSpPr>
        <p:spPr>
          <a:xfrm rot="10800000">
            <a:off x="2385566" y="4692140"/>
            <a:ext cx="4987032" cy="3061183"/>
          </a:xfrm>
          <a:prstGeom prst="bentConnector3">
            <a:avLst>
              <a:gd name="adj1" fmla="val 99890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41A24D68-1072-244E-A5CA-F715C460E523}"/>
              </a:ext>
            </a:extLst>
          </p:cNvPr>
          <p:cNvSpPr txBox="1"/>
          <p:nvPr/>
        </p:nvSpPr>
        <p:spPr>
          <a:xfrm>
            <a:off x="3037944" y="6788977"/>
            <a:ext cx="4019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x-none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kumimoji="1"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r>
              <a:rPr kumimoji="1"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로그인 </a:t>
            </a:r>
            <a:r>
              <a:rPr kumimoji="1"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kumimoji="1"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kumimoji="1" lang="ko-KR" altLang="en-US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실거래</a:t>
            </a:r>
            <a:r>
              <a:rPr kumimoji="1"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정보 확인 및 글 작성</a:t>
            </a:r>
            <a:endParaRPr kumimoji="1" lang="x-none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3B640000-6B2E-3445-8213-132C7493FCBD}"/>
              </a:ext>
            </a:extLst>
          </p:cNvPr>
          <p:cNvCxnSpPr/>
          <p:nvPr/>
        </p:nvCxnSpPr>
        <p:spPr>
          <a:xfrm>
            <a:off x="8701493" y="3868926"/>
            <a:ext cx="0" cy="235380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BEF51F48-63DB-834C-A9B6-06DB0A75B482}"/>
              </a:ext>
            </a:extLst>
          </p:cNvPr>
          <p:cNvCxnSpPr>
            <a:cxnSpLocks/>
          </p:cNvCxnSpPr>
          <p:nvPr/>
        </p:nvCxnSpPr>
        <p:spPr>
          <a:xfrm flipV="1">
            <a:off x="8355179" y="3826855"/>
            <a:ext cx="0" cy="239587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B2524AD3-4727-694A-81A5-3459A5B04F0F}"/>
              </a:ext>
            </a:extLst>
          </p:cNvPr>
          <p:cNvSpPr txBox="1"/>
          <p:nvPr/>
        </p:nvSpPr>
        <p:spPr>
          <a:xfrm>
            <a:off x="8925387" y="4668031"/>
            <a:ext cx="4019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</a:t>
            </a:r>
            <a:r>
              <a:rPr kumimoji="1"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지도</a:t>
            </a:r>
            <a:r>
              <a:rPr kumimoji="1"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  <a:r>
              <a:rPr kumimoji="1"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kumimoji="1" lang="ko-KR" altLang="en-US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실거래</a:t>
            </a:r>
            <a:r>
              <a:rPr kumimoji="1"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데이터 제공</a:t>
            </a:r>
            <a:endParaRPr kumimoji="1" lang="x-none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2D65659-1A36-2048-9E1A-4657DE88BA17}"/>
              </a:ext>
            </a:extLst>
          </p:cNvPr>
          <p:cNvSpPr txBox="1"/>
          <p:nvPr/>
        </p:nvSpPr>
        <p:spPr>
          <a:xfrm>
            <a:off x="5313119" y="4647351"/>
            <a:ext cx="4019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</a:t>
            </a:r>
            <a:r>
              <a:rPr kumimoji="1"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지도</a:t>
            </a:r>
            <a:r>
              <a:rPr kumimoji="1"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  <a:r>
              <a:rPr kumimoji="1"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kumimoji="1" lang="ko-KR" altLang="en-US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실거래</a:t>
            </a:r>
            <a:r>
              <a:rPr kumimoji="1"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데이터 요청</a:t>
            </a:r>
            <a:endParaRPr kumimoji="1" lang="x-none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63A228B-F613-4440-A153-97C719AE55AB}"/>
              </a:ext>
            </a:extLst>
          </p:cNvPr>
          <p:cNvSpPr txBox="1"/>
          <p:nvPr/>
        </p:nvSpPr>
        <p:spPr>
          <a:xfrm>
            <a:off x="9955267" y="6780528"/>
            <a:ext cx="4019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4.</a:t>
            </a:r>
            <a:r>
              <a:rPr kumimoji="1"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데이터 요청</a:t>
            </a:r>
            <a:endParaRPr kumimoji="1" lang="x-none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18F084E5-C2FF-4847-B91B-427B493D4AA2}"/>
              </a:ext>
            </a:extLst>
          </p:cNvPr>
          <p:cNvCxnSpPr>
            <a:cxnSpLocks/>
          </p:cNvCxnSpPr>
          <p:nvPr/>
        </p:nvCxnSpPr>
        <p:spPr>
          <a:xfrm flipV="1">
            <a:off x="9955267" y="7399176"/>
            <a:ext cx="2676212" cy="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206473A4-C60B-C144-B7FC-C6407CD22824}"/>
              </a:ext>
            </a:extLst>
          </p:cNvPr>
          <p:cNvCxnSpPr>
            <a:cxnSpLocks/>
          </p:cNvCxnSpPr>
          <p:nvPr/>
        </p:nvCxnSpPr>
        <p:spPr>
          <a:xfrm flipH="1" flipV="1">
            <a:off x="9912041" y="7753323"/>
            <a:ext cx="2719438" cy="1136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B715498C-3BC3-4545-8481-9451DA3FC351}"/>
              </a:ext>
            </a:extLst>
          </p:cNvPr>
          <p:cNvSpPr txBox="1"/>
          <p:nvPr/>
        </p:nvSpPr>
        <p:spPr>
          <a:xfrm>
            <a:off x="9955267" y="7982294"/>
            <a:ext cx="4019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5.</a:t>
            </a:r>
            <a:r>
              <a:rPr kumimoji="1"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요청 데이터 전송</a:t>
            </a:r>
            <a:endParaRPr kumimoji="1" lang="x-none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CB9DCAE-CFEE-B642-BFF9-6FD29BC76582}"/>
              </a:ext>
            </a:extLst>
          </p:cNvPr>
          <p:cNvSpPr txBox="1"/>
          <p:nvPr/>
        </p:nvSpPr>
        <p:spPr>
          <a:xfrm>
            <a:off x="3037943" y="7954780"/>
            <a:ext cx="4019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6.</a:t>
            </a:r>
            <a:r>
              <a:rPr kumimoji="1"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kumimoji="1" lang="ko-KR" altLang="en-US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실거래</a:t>
            </a:r>
            <a:r>
              <a:rPr kumimoji="1"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정보 등 원하는 데이터 전송</a:t>
            </a:r>
            <a:endParaRPr kumimoji="1" lang="x-none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479202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2248706"/>
            <a:ext cx="18285714" cy="8037008"/>
            <a:chOff x="0" y="2248706"/>
            <a:chExt cx="18285714" cy="803700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2248706"/>
              <a:ext cx="18285714" cy="8037008"/>
            </a:xfrm>
            <a:prstGeom prst="rect">
              <a:avLst/>
            </a:prstGeom>
          </p:spPr>
        </p:pic>
      </p:grpSp>
      <p:grpSp>
        <p:nvGrpSpPr>
          <p:cNvPr id="4" name="그룹 56">
            <a:extLst>
              <a:ext uri="{FF2B5EF4-FFF2-40B4-BE49-F238E27FC236}">
                <a16:creationId xmlns:a16="http://schemas.microsoft.com/office/drawing/2014/main" id="{93B8AAC9-079A-490A-96AE-C2CBB18B798E}"/>
              </a:ext>
            </a:extLst>
          </p:cNvPr>
          <p:cNvGrpSpPr/>
          <p:nvPr/>
        </p:nvGrpSpPr>
        <p:grpSpPr>
          <a:xfrm>
            <a:off x="8700063" y="2135449"/>
            <a:ext cx="5042821" cy="1794281"/>
            <a:chOff x="1692731" y="10066045"/>
            <a:chExt cx="6453376" cy="1794281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92731" y="10066045"/>
              <a:ext cx="6453376" cy="1794281"/>
              <a:chOff x="1401837" y="7044985"/>
              <a:chExt cx="6453376" cy="1794281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401837" y="7044985"/>
                <a:ext cx="6453376" cy="1794281"/>
              </a:xfrm>
              <a:prstGeom prst="rect">
                <a:avLst/>
              </a:prstGeom>
            </p:spPr>
          </p:pic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3015181" y="7459049"/>
                <a:ext cx="3226688" cy="897140"/>
              </a:xfrm>
              <a:prstGeom prst="rect">
                <a:avLst/>
              </a:prstGeom>
            </p:spPr>
          </p:pic>
        </p:grpSp>
        <p:sp>
          <p:nvSpPr>
            <p:cNvPr id="22" name="Object 22"/>
            <p:cNvSpPr txBox="1"/>
            <p:nvPr/>
          </p:nvSpPr>
          <p:spPr>
            <a:xfrm>
              <a:off x="2818042" y="10705459"/>
              <a:ext cx="4202758" cy="43088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2200">
                  <a:solidFill>
                    <a:srgbClr val="2186C4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S-Core Dream 6 Bold" pitchFamily="34" charset="0"/>
                </a:rPr>
                <a:t>프로필 관리</a:t>
              </a:r>
              <a:endParaRPr lang="en-US">
                <a:solidFill>
                  <a:srgbClr val="2186C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17" name="그룹 1040">
            <a:extLst>
              <a:ext uri="{FF2B5EF4-FFF2-40B4-BE49-F238E27FC236}">
                <a16:creationId xmlns:a16="http://schemas.microsoft.com/office/drawing/2014/main" id="{5C9689E0-CB82-4B39-A5D2-29E9D7A3FE4E}"/>
              </a:ext>
            </a:extLst>
          </p:cNvPr>
          <p:cNvGrpSpPr/>
          <p:nvPr/>
        </p:nvGrpSpPr>
        <p:grpSpPr>
          <a:xfrm rot="16200000">
            <a:off x="8673792" y="1726383"/>
            <a:ext cx="148065" cy="2573993"/>
            <a:chOff x="9088701" y="2640693"/>
            <a:chExt cx="148065" cy="2573993"/>
          </a:xfrm>
        </p:grpSpPr>
        <p:pic>
          <p:nvPicPr>
            <p:cNvPr id="121" name="Object 131">
              <a:extLst>
                <a:ext uri="{FF2B5EF4-FFF2-40B4-BE49-F238E27FC236}">
                  <a16:creationId xmlns:a16="http://schemas.microsoft.com/office/drawing/2014/main" id="{5BDEE273-82FF-4EFD-9E73-7182C1C357C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7875737" y="3853657"/>
              <a:ext cx="2573993" cy="148065"/>
            </a:xfrm>
            <a:prstGeom prst="rect">
              <a:avLst/>
            </a:prstGeom>
          </p:spPr>
        </p:pic>
      </p:grp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80E69F38-9FFF-6042-86B4-E83016B87E47}"/>
              </a:ext>
            </a:extLst>
          </p:cNvPr>
          <p:cNvSpPr/>
          <p:nvPr/>
        </p:nvSpPr>
        <p:spPr>
          <a:xfrm>
            <a:off x="5619892" y="2490120"/>
            <a:ext cx="2495885" cy="875557"/>
          </a:xfrm>
          <a:prstGeom prst="rect">
            <a:avLst/>
          </a:prstGeom>
          <a:solidFill>
            <a:srgbClr val="2186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761905" y="1488876"/>
            <a:ext cx="7773991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kern="0" spc="800">
                <a:solidFill>
                  <a:srgbClr val="2186C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Oswald" pitchFamily="34" charset="0"/>
              </a:rPr>
              <a:t>MENU GUSUNGDO</a:t>
            </a:r>
            <a:endParaRPr 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53" name="Object 153"/>
          <p:cNvSpPr txBox="1"/>
          <p:nvPr/>
        </p:nvSpPr>
        <p:spPr>
          <a:xfrm>
            <a:off x="722011" y="697382"/>
            <a:ext cx="8670259" cy="7694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400" kern="0" spc="-200" dirty="0">
                <a:solidFill>
                  <a:srgbClr val="2186C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S-Core Dream 7 ExtraBold" pitchFamily="34" charset="0"/>
              </a:rPr>
              <a:t>기능</a:t>
            </a:r>
            <a:r>
              <a:rPr lang="en-US" sz="4400" kern="0" spc="-200" dirty="0">
                <a:solidFill>
                  <a:srgbClr val="2186C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S-Core Dream 7 ExtraBold" pitchFamily="34" charset="0"/>
              </a:rPr>
              <a:t> </a:t>
            </a:r>
            <a:r>
              <a:rPr lang="en-US" sz="4400" kern="0" spc="-200" dirty="0" err="1">
                <a:solidFill>
                  <a:srgbClr val="2186C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S-Core Dream 7 ExtraBold" pitchFamily="34" charset="0"/>
              </a:rPr>
              <a:t>구성도</a:t>
            </a:r>
            <a:endParaRPr 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168" name="그룹 167">
            <a:extLst>
              <a:ext uri="{FF2B5EF4-FFF2-40B4-BE49-F238E27FC236}">
                <a16:creationId xmlns:a16="http://schemas.microsoft.com/office/drawing/2014/main" id="{96F05420-3241-44DA-BE92-1E06CA5A3025}"/>
              </a:ext>
            </a:extLst>
          </p:cNvPr>
          <p:cNvGrpSpPr/>
          <p:nvPr/>
        </p:nvGrpSpPr>
        <p:grpSpPr>
          <a:xfrm>
            <a:off x="13030200" y="4144287"/>
            <a:ext cx="5042821" cy="1794281"/>
            <a:chOff x="1692731" y="10066045"/>
            <a:chExt cx="6453376" cy="1794281"/>
          </a:xfrm>
        </p:grpSpPr>
        <p:grpSp>
          <p:nvGrpSpPr>
            <p:cNvPr id="169" name="그룹 1005">
              <a:extLst>
                <a:ext uri="{FF2B5EF4-FFF2-40B4-BE49-F238E27FC236}">
                  <a16:creationId xmlns:a16="http://schemas.microsoft.com/office/drawing/2014/main" id="{667EB75A-11CF-460F-96B9-3B41147FE000}"/>
                </a:ext>
              </a:extLst>
            </p:cNvPr>
            <p:cNvGrpSpPr/>
            <p:nvPr/>
          </p:nvGrpSpPr>
          <p:grpSpPr>
            <a:xfrm>
              <a:off x="1692731" y="10066045"/>
              <a:ext cx="6453376" cy="1794281"/>
              <a:chOff x="1401837" y="7044985"/>
              <a:chExt cx="6453376" cy="1794281"/>
            </a:xfrm>
          </p:grpSpPr>
          <p:pic>
            <p:nvPicPr>
              <p:cNvPr id="171" name="Object 18">
                <a:extLst>
                  <a:ext uri="{FF2B5EF4-FFF2-40B4-BE49-F238E27FC236}">
                    <a16:creationId xmlns:a16="http://schemas.microsoft.com/office/drawing/2014/main" id="{33C71ABA-3D7D-476E-9AC9-D61D02499B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401837" y="7044985"/>
                <a:ext cx="6453376" cy="1794281"/>
              </a:xfrm>
              <a:prstGeom prst="rect">
                <a:avLst/>
              </a:prstGeom>
            </p:spPr>
          </p:pic>
          <p:pic>
            <p:nvPicPr>
              <p:cNvPr id="172" name="Object 19">
                <a:extLst>
                  <a:ext uri="{FF2B5EF4-FFF2-40B4-BE49-F238E27FC236}">
                    <a16:creationId xmlns:a16="http://schemas.microsoft.com/office/drawing/2014/main" id="{EAB381EE-9C4A-428A-91A5-180F23EFDC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3015181" y="7459049"/>
                <a:ext cx="3226689" cy="897140"/>
              </a:xfrm>
              <a:prstGeom prst="rect">
                <a:avLst/>
              </a:prstGeom>
            </p:spPr>
          </p:pic>
        </p:grpSp>
        <p:sp>
          <p:nvSpPr>
            <p:cNvPr id="170" name="Object 22">
              <a:extLst>
                <a:ext uri="{FF2B5EF4-FFF2-40B4-BE49-F238E27FC236}">
                  <a16:creationId xmlns:a16="http://schemas.microsoft.com/office/drawing/2014/main" id="{B42DF19C-23EE-4CF4-A8C3-EFBA6E5D56D5}"/>
                </a:ext>
              </a:extLst>
            </p:cNvPr>
            <p:cNvSpPr txBox="1"/>
            <p:nvPr/>
          </p:nvSpPr>
          <p:spPr>
            <a:xfrm>
              <a:off x="2818042" y="10610614"/>
              <a:ext cx="4202758" cy="76944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2200">
                  <a:solidFill>
                    <a:srgbClr val="2186C4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S-Core Dream 6 Bold" pitchFamily="34" charset="0"/>
                </a:rPr>
                <a:t>시</a:t>
              </a:r>
              <a:r>
                <a:rPr lang="en-US" altLang="ko-KR" sz="2200">
                  <a:solidFill>
                    <a:srgbClr val="2186C4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S-Core Dream 6 Bold" pitchFamily="34" charset="0"/>
                </a:rPr>
                <a:t>/</a:t>
              </a:r>
              <a:r>
                <a:rPr lang="ko-KR" altLang="en-US" sz="2200">
                  <a:solidFill>
                    <a:srgbClr val="2186C4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S-Core Dream 6 Bold" pitchFamily="34" charset="0"/>
                </a:rPr>
                <a:t>구</a:t>
              </a:r>
              <a:r>
                <a:rPr lang="en-US" altLang="ko-KR" sz="2200">
                  <a:solidFill>
                    <a:srgbClr val="2186C4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S-Core Dream 6 Bold" pitchFamily="34" charset="0"/>
                </a:rPr>
                <a:t>/</a:t>
              </a:r>
              <a:r>
                <a:rPr lang="ko-KR" altLang="en-US" sz="2200">
                  <a:solidFill>
                    <a:srgbClr val="2186C4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S-Core Dream 6 Bold" pitchFamily="34" charset="0"/>
                </a:rPr>
                <a:t>동</a:t>
              </a:r>
              <a:r>
                <a:rPr lang="en-US" altLang="ko-KR" sz="2200">
                  <a:solidFill>
                    <a:srgbClr val="2186C4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S-Core Dream 6 Bold" pitchFamily="34" charset="0"/>
                </a:rPr>
                <a:t> </a:t>
              </a:r>
              <a:r>
                <a:rPr lang="ko-KR" altLang="en-US" sz="2200">
                  <a:solidFill>
                    <a:srgbClr val="2186C4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S-Core Dream 6 Bold" pitchFamily="34" charset="0"/>
                </a:rPr>
                <a:t>부동산</a:t>
              </a:r>
              <a:endParaRPr lang="en-US" altLang="ko-KR" sz="2200">
                <a:solidFill>
                  <a:srgbClr val="2186C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S-Core Dream 6 Bold" pitchFamily="34" charset="0"/>
              </a:endParaRPr>
            </a:p>
            <a:p>
              <a:pPr algn="ctr"/>
              <a:r>
                <a:rPr lang="ko-KR" altLang="en-US" sz="2200">
                  <a:solidFill>
                    <a:srgbClr val="2186C4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S-Core Dream 6 Bold" pitchFamily="34" charset="0"/>
                </a:rPr>
                <a:t>거래 </a:t>
              </a:r>
              <a:r>
                <a:rPr lang="ko-KR" altLang="en-US" sz="2200" err="1">
                  <a:solidFill>
                    <a:srgbClr val="2186C4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S-Core Dream 6 Bold" pitchFamily="34" charset="0"/>
                </a:rPr>
                <a:t>리스트업</a:t>
              </a:r>
              <a:endParaRPr lang="en-US" altLang="ko-KR" sz="2200">
                <a:solidFill>
                  <a:srgbClr val="2186C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S-Core Dream 6 Bold" pitchFamily="34" charset="0"/>
              </a:endParaRPr>
            </a:p>
          </p:txBody>
        </p:sp>
      </p:grpSp>
      <p:grpSp>
        <p:nvGrpSpPr>
          <p:cNvPr id="5" name="그룹 992">
            <a:extLst>
              <a:ext uri="{FF2B5EF4-FFF2-40B4-BE49-F238E27FC236}">
                <a16:creationId xmlns:a16="http://schemas.microsoft.com/office/drawing/2014/main" id="{2E74E167-D4DA-45F5-8206-3707F9B311C0}"/>
              </a:ext>
            </a:extLst>
          </p:cNvPr>
          <p:cNvGrpSpPr/>
          <p:nvPr/>
        </p:nvGrpSpPr>
        <p:grpSpPr>
          <a:xfrm>
            <a:off x="8708903" y="4144287"/>
            <a:ext cx="5647475" cy="1794281"/>
            <a:chOff x="8525725" y="4551586"/>
            <a:chExt cx="5647475" cy="1794281"/>
          </a:xfrm>
        </p:grpSpPr>
        <p:pic>
          <p:nvPicPr>
            <p:cNvPr id="199" name="Object 131">
              <a:extLst>
                <a:ext uri="{FF2B5EF4-FFF2-40B4-BE49-F238E27FC236}">
                  <a16:creationId xmlns:a16="http://schemas.microsoft.com/office/drawing/2014/main" id="{548E4618-4172-4586-B4A3-66C0D904938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599207" y="5398843"/>
              <a:ext cx="2573993" cy="148065"/>
            </a:xfrm>
            <a:prstGeom prst="rect">
              <a:avLst/>
            </a:prstGeom>
          </p:spPr>
        </p:pic>
        <p:grpSp>
          <p:nvGrpSpPr>
            <p:cNvPr id="163" name="그룹 993">
              <a:extLst>
                <a:ext uri="{FF2B5EF4-FFF2-40B4-BE49-F238E27FC236}">
                  <a16:creationId xmlns:a16="http://schemas.microsoft.com/office/drawing/2014/main" id="{BBC6EDF3-DC44-4E14-99E8-93CF2D01D630}"/>
                </a:ext>
              </a:extLst>
            </p:cNvPr>
            <p:cNvGrpSpPr/>
            <p:nvPr/>
          </p:nvGrpSpPr>
          <p:grpSpPr>
            <a:xfrm>
              <a:off x="8525725" y="4551586"/>
              <a:ext cx="5042821" cy="1794281"/>
              <a:chOff x="1692731" y="10066045"/>
              <a:chExt cx="6453376" cy="1794281"/>
            </a:xfrm>
          </p:grpSpPr>
          <p:grpSp>
            <p:nvGrpSpPr>
              <p:cNvPr id="164" name="그룹 1005">
                <a:extLst>
                  <a:ext uri="{FF2B5EF4-FFF2-40B4-BE49-F238E27FC236}">
                    <a16:creationId xmlns:a16="http://schemas.microsoft.com/office/drawing/2014/main" id="{6A373698-DDA3-41E8-B167-15115171E81D}"/>
                  </a:ext>
                </a:extLst>
              </p:cNvPr>
              <p:cNvGrpSpPr/>
              <p:nvPr/>
            </p:nvGrpSpPr>
            <p:grpSpPr>
              <a:xfrm>
                <a:off x="1692731" y="10066045"/>
                <a:ext cx="6453376" cy="1794281"/>
                <a:chOff x="1401837" y="7044985"/>
                <a:chExt cx="6453376" cy="1794281"/>
              </a:xfrm>
            </p:grpSpPr>
            <p:pic>
              <p:nvPicPr>
                <p:cNvPr id="166" name="Object 18">
                  <a:extLst>
                    <a:ext uri="{FF2B5EF4-FFF2-40B4-BE49-F238E27FC236}">
                      <a16:creationId xmlns:a16="http://schemas.microsoft.com/office/drawing/2014/main" id="{F89236CE-880A-43EB-9725-FAB1CC3F90A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/>
                <a:stretch>
                  <a:fillRect/>
                </a:stretch>
              </p:blipFill>
              <p:spPr>
                <a:xfrm>
                  <a:off x="1401837" y="7044985"/>
                  <a:ext cx="6453376" cy="1794281"/>
                </a:xfrm>
                <a:prstGeom prst="rect">
                  <a:avLst/>
                </a:prstGeom>
              </p:spPr>
            </p:pic>
            <p:pic>
              <p:nvPicPr>
                <p:cNvPr id="167" name="Object 19">
                  <a:extLst>
                    <a:ext uri="{FF2B5EF4-FFF2-40B4-BE49-F238E27FC236}">
                      <a16:creationId xmlns:a16="http://schemas.microsoft.com/office/drawing/2014/main" id="{5FA70678-BDA5-4F9E-94FB-BB87A581B3F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3015181" y="7459049"/>
                  <a:ext cx="3226688" cy="897140"/>
                </a:xfrm>
                <a:prstGeom prst="rect">
                  <a:avLst/>
                </a:prstGeom>
              </p:spPr>
            </p:pic>
          </p:grpSp>
          <p:sp>
            <p:nvSpPr>
              <p:cNvPr id="165" name="Object 22">
                <a:extLst>
                  <a:ext uri="{FF2B5EF4-FFF2-40B4-BE49-F238E27FC236}">
                    <a16:creationId xmlns:a16="http://schemas.microsoft.com/office/drawing/2014/main" id="{CBC80E5F-A883-456D-8A0C-976EB15A8384}"/>
                  </a:ext>
                </a:extLst>
              </p:cNvPr>
              <p:cNvSpPr txBox="1"/>
              <p:nvPr/>
            </p:nvSpPr>
            <p:spPr>
              <a:xfrm>
                <a:off x="2818042" y="10705459"/>
                <a:ext cx="4202758" cy="430887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ko-KR" altLang="en-US" sz="2200">
                    <a:solidFill>
                      <a:srgbClr val="2186C4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S-Core Dream 6 Bold" pitchFamily="34" charset="0"/>
                  </a:rPr>
                  <a:t>지역별</a:t>
                </a:r>
                <a:endParaRPr lang="en-US">
                  <a:solidFill>
                    <a:srgbClr val="2186C4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</p:grpSp>
      <p:grpSp>
        <p:nvGrpSpPr>
          <p:cNvPr id="207" name="그룹 206">
            <a:extLst>
              <a:ext uri="{FF2B5EF4-FFF2-40B4-BE49-F238E27FC236}">
                <a16:creationId xmlns:a16="http://schemas.microsoft.com/office/drawing/2014/main" id="{6AE0A949-7CD8-4DAD-8F5B-0EDC54FED18D}"/>
              </a:ext>
            </a:extLst>
          </p:cNvPr>
          <p:cNvGrpSpPr/>
          <p:nvPr/>
        </p:nvGrpSpPr>
        <p:grpSpPr>
          <a:xfrm>
            <a:off x="13030200" y="5126117"/>
            <a:ext cx="5042821" cy="1794281"/>
            <a:chOff x="1692731" y="10066045"/>
            <a:chExt cx="6453376" cy="1794281"/>
          </a:xfrm>
        </p:grpSpPr>
        <p:grpSp>
          <p:nvGrpSpPr>
            <p:cNvPr id="208" name="그룹 1005">
              <a:extLst>
                <a:ext uri="{FF2B5EF4-FFF2-40B4-BE49-F238E27FC236}">
                  <a16:creationId xmlns:a16="http://schemas.microsoft.com/office/drawing/2014/main" id="{EC47F0A6-724C-4E29-9406-0658C30DEC36}"/>
                </a:ext>
              </a:extLst>
            </p:cNvPr>
            <p:cNvGrpSpPr/>
            <p:nvPr/>
          </p:nvGrpSpPr>
          <p:grpSpPr>
            <a:xfrm>
              <a:off x="1692731" y="10066045"/>
              <a:ext cx="6453376" cy="1794281"/>
              <a:chOff x="1401837" y="7044985"/>
              <a:chExt cx="6453376" cy="1794281"/>
            </a:xfrm>
          </p:grpSpPr>
          <p:pic>
            <p:nvPicPr>
              <p:cNvPr id="210" name="Object 18">
                <a:extLst>
                  <a:ext uri="{FF2B5EF4-FFF2-40B4-BE49-F238E27FC236}">
                    <a16:creationId xmlns:a16="http://schemas.microsoft.com/office/drawing/2014/main" id="{A7847834-C8FD-49E5-ACBD-139AAAA8FF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401837" y="7044985"/>
                <a:ext cx="6453376" cy="1794281"/>
              </a:xfrm>
              <a:prstGeom prst="rect">
                <a:avLst/>
              </a:prstGeom>
            </p:spPr>
          </p:pic>
          <p:pic>
            <p:nvPicPr>
              <p:cNvPr id="211" name="Object 19">
                <a:extLst>
                  <a:ext uri="{FF2B5EF4-FFF2-40B4-BE49-F238E27FC236}">
                    <a16:creationId xmlns:a16="http://schemas.microsoft.com/office/drawing/2014/main" id="{93B7A96A-CE7C-4DF1-B06E-AE52BBFEFD3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3015181" y="7459049"/>
                <a:ext cx="3226688" cy="897140"/>
              </a:xfrm>
              <a:prstGeom prst="rect">
                <a:avLst/>
              </a:prstGeom>
            </p:spPr>
          </p:pic>
        </p:grpSp>
        <p:sp>
          <p:nvSpPr>
            <p:cNvPr id="209" name="Object 22">
              <a:extLst>
                <a:ext uri="{FF2B5EF4-FFF2-40B4-BE49-F238E27FC236}">
                  <a16:creationId xmlns:a16="http://schemas.microsoft.com/office/drawing/2014/main" id="{9FDC6FE4-A17F-4509-AEDD-385A53DB63A2}"/>
                </a:ext>
              </a:extLst>
            </p:cNvPr>
            <p:cNvSpPr txBox="1"/>
            <p:nvPr/>
          </p:nvSpPr>
          <p:spPr>
            <a:xfrm>
              <a:off x="2818042" y="10582991"/>
              <a:ext cx="4202758" cy="76944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2200">
                  <a:solidFill>
                    <a:srgbClr val="2186C4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S-Core Dream 6 Bold" pitchFamily="34" charset="0"/>
                </a:rPr>
                <a:t>아파트 이전 </a:t>
              </a:r>
              <a:endParaRPr lang="en-US" altLang="ko-KR" sz="2200">
                <a:solidFill>
                  <a:srgbClr val="2186C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S-Core Dream 6 Bold" pitchFamily="34" charset="0"/>
              </a:endParaRPr>
            </a:p>
            <a:p>
              <a:pPr algn="ctr"/>
              <a:r>
                <a:rPr lang="ko-KR" altLang="en-US" sz="2200">
                  <a:solidFill>
                    <a:srgbClr val="2186C4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S-Core Dream 6 Bold" pitchFamily="34" charset="0"/>
                </a:rPr>
                <a:t>거래 </a:t>
              </a:r>
              <a:r>
                <a:rPr lang="ko-KR" altLang="en-US" sz="2200" err="1">
                  <a:solidFill>
                    <a:srgbClr val="2186C4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S-Core Dream 6 Bold" pitchFamily="34" charset="0"/>
                </a:rPr>
                <a:t>리스트업</a:t>
              </a:r>
              <a:endParaRPr lang="en-US" altLang="ko-KR" sz="2200">
                <a:solidFill>
                  <a:srgbClr val="2186C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S-Core Dream 6 Bold" pitchFamily="34" charset="0"/>
              </a:endParaRPr>
            </a:p>
          </p:txBody>
        </p:sp>
      </p:grpSp>
      <p:pic>
        <p:nvPicPr>
          <p:cNvPr id="219" name="Object 71">
            <a:extLst>
              <a:ext uri="{FF2B5EF4-FFF2-40B4-BE49-F238E27FC236}">
                <a16:creationId xmlns:a16="http://schemas.microsoft.com/office/drawing/2014/main" id="{0B08C951-D59C-4F21-8452-2E1F3BC2A432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5400000">
            <a:off x="3582766" y="4494167"/>
            <a:ext cx="3052468" cy="103717"/>
          </a:xfrm>
          <a:prstGeom prst="rect">
            <a:avLst/>
          </a:prstGeom>
        </p:spPr>
      </p:pic>
      <p:pic>
        <p:nvPicPr>
          <p:cNvPr id="220" name="Object 71">
            <a:extLst>
              <a:ext uri="{FF2B5EF4-FFF2-40B4-BE49-F238E27FC236}">
                <a16:creationId xmlns:a16="http://schemas.microsoft.com/office/drawing/2014/main" id="{D725982C-2971-4538-8727-2854A32E9E08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5400000">
            <a:off x="3582766" y="6306919"/>
            <a:ext cx="3052468" cy="103717"/>
          </a:xfrm>
          <a:prstGeom prst="rect">
            <a:avLst/>
          </a:prstGeom>
        </p:spPr>
      </p:pic>
      <p:pic>
        <p:nvPicPr>
          <p:cNvPr id="221" name="Object 71">
            <a:extLst>
              <a:ext uri="{FF2B5EF4-FFF2-40B4-BE49-F238E27FC236}">
                <a16:creationId xmlns:a16="http://schemas.microsoft.com/office/drawing/2014/main" id="{BFBCCD8C-00D6-4D3F-8E5F-15B0024BE7C2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5400000">
            <a:off x="3582766" y="8028151"/>
            <a:ext cx="3052468" cy="103717"/>
          </a:xfrm>
          <a:prstGeom prst="rect">
            <a:avLst/>
          </a:prstGeom>
        </p:spPr>
      </p:pic>
      <p:grpSp>
        <p:nvGrpSpPr>
          <p:cNvPr id="200" name="그룹 199">
            <a:extLst>
              <a:ext uri="{FF2B5EF4-FFF2-40B4-BE49-F238E27FC236}">
                <a16:creationId xmlns:a16="http://schemas.microsoft.com/office/drawing/2014/main" id="{0E3C8C46-0D20-49BB-AD5E-0F50125AC49C}"/>
              </a:ext>
            </a:extLst>
          </p:cNvPr>
          <p:cNvGrpSpPr/>
          <p:nvPr/>
        </p:nvGrpSpPr>
        <p:grpSpPr>
          <a:xfrm>
            <a:off x="8708903" y="5126117"/>
            <a:ext cx="5647475" cy="1794281"/>
            <a:chOff x="8525725" y="4551586"/>
            <a:chExt cx="5647475" cy="1794281"/>
          </a:xfrm>
        </p:grpSpPr>
        <p:pic>
          <p:nvPicPr>
            <p:cNvPr id="201" name="Object 131">
              <a:extLst>
                <a:ext uri="{FF2B5EF4-FFF2-40B4-BE49-F238E27FC236}">
                  <a16:creationId xmlns:a16="http://schemas.microsoft.com/office/drawing/2014/main" id="{A5E02D55-176B-4161-BA19-27C9251A0DF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599207" y="5398843"/>
              <a:ext cx="2573993" cy="148065"/>
            </a:xfrm>
            <a:prstGeom prst="rect">
              <a:avLst/>
            </a:prstGeom>
          </p:spPr>
        </p:pic>
        <p:grpSp>
          <p:nvGrpSpPr>
            <p:cNvPr id="202" name="그룹 201">
              <a:extLst>
                <a:ext uri="{FF2B5EF4-FFF2-40B4-BE49-F238E27FC236}">
                  <a16:creationId xmlns:a16="http://schemas.microsoft.com/office/drawing/2014/main" id="{6EFD51F9-E2D8-401F-AADE-99387CB3FAE5}"/>
                </a:ext>
              </a:extLst>
            </p:cNvPr>
            <p:cNvGrpSpPr/>
            <p:nvPr/>
          </p:nvGrpSpPr>
          <p:grpSpPr>
            <a:xfrm>
              <a:off x="8525725" y="4551586"/>
              <a:ext cx="5042821" cy="1794281"/>
              <a:chOff x="1692731" y="10066045"/>
              <a:chExt cx="6453376" cy="1794281"/>
            </a:xfrm>
          </p:grpSpPr>
          <p:grpSp>
            <p:nvGrpSpPr>
              <p:cNvPr id="203" name="그룹 1005">
                <a:extLst>
                  <a:ext uri="{FF2B5EF4-FFF2-40B4-BE49-F238E27FC236}">
                    <a16:creationId xmlns:a16="http://schemas.microsoft.com/office/drawing/2014/main" id="{2841F222-4F66-4229-82D3-FCDFC33D4DE1}"/>
                  </a:ext>
                </a:extLst>
              </p:cNvPr>
              <p:cNvGrpSpPr/>
              <p:nvPr/>
            </p:nvGrpSpPr>
            <p:grpSpPr>
              <a:xfrm>
                <a:off x="1692731" y="10066045"/>
                <a:ext cx="6453376" cy="1794281"/>
                <a:chOff x="1401837" y="7044985"/>
                <a:chExt cx="6453376" cy="1794281"/>
              </a:xfrm>
            </p:grpSpPr>
            <p:pic>
              <p:nvPicPr>
                <p:cNvPr id="205" name="Object 18">
                  <a:extLst>
                    <a:ext uri="{FF2B5EF4-FFF2-40B4-BE49-F238E27FC236}">
                      <a16:creationId xmlns:a16="http://schemas.microsoft.com/office/drawing/2014/main" id="{929E975A-1464-438A-893B-1520EE658A9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/>
                <a:stretch>
                  <a:fillRect/>
                </a:stretch>
              </p:blipFill>
              <p:spPr>
                <a:xfrm>
                  <a:off x="1401837" y="7044985"/>
                  <a:ext cx="6453376" cy="1794281"/>
                </a:xfrm>
                <a:prstGeom prst="rect">
                  <a:avLst/>
                </a:prstGeom>
              </p:spPr>
            </p:pic>
            <p:pic>
              <p:nvPicPr>
                <p:cNvPr id="206" name="Object 19">
                  <a:extLst>
                    <a:ext uri="{FF2B5EF4-FFF2-40B4-BE49-F238E27FC236}">
                      <a16:creationId xmlns:a16="http://schemas.microsoft.com/office/drawing/2014/main" id="{B0B2378E-2D73-4B06-86C6-4780BE36A78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3015181" y="7459049"/>
                  <a:ext cx="3226688" cy="897140"/>
                </a:xfrm>
                <a:prstGeom prst="rect">
                  <a:avLst/>
                </a:prstGeom>
              </p:spPr>
            </p:pic>
          </p:grpSp>
          <p:sp>
            <p:nvSpPr>
              <p:cNvPr id="204" name="Object 22">
                <a:extLst>
                  <a:ext uri="{FF2B5EF4-FFF2-40B4-BE49-F238E27FC236}">
                    <a16:creationId xmlns:a16="http://schemas.microsoft.com/office/drawing/2014/main" id="{47D738AE-5980-4B0E-B6AD-EC00E465E6BC}"/>
                  </a:ext>
                </a:extLst>
              </p:cNvPr>
              <p:cNvSpPr txBox="1"/>
              <p:nvPr/>
            </p:nvSpPr>
            <p:spPr>
              <a:xfrm>
                <a:off x="2818042" y="10705459"/>
                <a:ext cx="4202758" cy="430887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ko-KR" altLang="en-US" sz="2200" err="1">
                    <a:solidFill>
                      <a:srgbClr val="2186C4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S-Core Dream 6 Bold" pitchFamily="34" charset="0"/>
                  </a:rPr>
                  <a:t>아파트별</a:t>
                </a:r>
                <a:endParaRPr lang="en-US">
                  <a:solidFill>
                    <a:srgbClr val="2186C4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</p:grpSp>
      <p:grpSp>
        <p:nvGrpSpPr>
          <p:cNvPr id="226" name="그룹 225">
            <a:extLst>
              <a:ext uri="{FF2B5EF4-FFF2-40B4-BE49-F238E27FC236}">
                <a16:creationId xmlns:a16="http://schemas.microsoft.com/office/drawing/2014/main" id="{96BE1161-8889-4137-99CB-299BA5A481C5}"/>
              </a:ext>
            </a:extLst>
          </p:cNvPr>
          <p:cNvGrpSpPr/>
          <p:nvPr/>
        </p:nvGrpSpPr>
        <p:grpSpPr>
          <a:xfrm>
            <a:off x="13030200" y="6102335"/>
            <a:ext cx="5042821" cy="1794281"/>
            <a:chOff x="1692731" y="10066045"/>
            <a:chExt cx="6453376" cy="1794281"/>
          </a:xfrm>
        </p:grpSpPr>
        <p:grpSp>
          <p:nvGrpSpPr>
            <p:cNvPr id="227" name="그룹 1005">
              <a:extLst>
                <a:ext uri="{FF2B5EF4-FFF2-40B4-BE49-F238E27FC236}">
                  <a16:creationId xmlns:a16="http://schemas.microsoft.com/office/drawing/2014/main" id="{4697857C-36A5-4E78-9758-A199B98E495C}"/>
                </a:ext>
              </a:extLst>
            </p:cNvPr>
            <p:cNvGrpSpPr/>
            <p:nvPr/>
          </p:nvGrpSpPr>
          <p:grpSpPr>
            <a:xfrm>
              <a:off x="1692731" y="10066045"/>
              <a:ext cx="6453376" cy="1794281"/>
              <a:chOff x="1401837" y="7044985"/>
              <a:chExt cx="6453376" cy="1794281"/>
            </a:xfrm>
          </p:grpSpPr>
          <p:pic>
            <p:nvPicPr>
              <p:cNvPr id="229" name="Object 18">
                <a:extLst>
                  <a:ext uri="{FF2B5EF4-FFF2-40B4-BE49-F238E27FC236}">
                    <a16:creationId xmlns:a16="http://schemas.microsoft.com/office/drawing/2014/main" id="{1BB0038A-6029-4E60-A425-414808651A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401837" y="7044985"/>
                <a:ext cx="6453376" cy="1794281"/>
              </a:xfrm>
              <a:prstGeom prst="rect">
                <a:avLst/>
              </a:prstGeom>
            </p:spPr>
          </p:pic>
          <p:pic>
            <p:nvPicPr>
              <p:cNvPr id="230" name="Object 19">
                <a:extLst>
                  <a:ext uri="{FF2B5EF4-FFF2-40B4-BE49-F238E27FC236}">
                    <a16:creationId xmlns:a16="http://schemas.microsoft.com/office/drawing/2014/main" id="{BFFEE8CF-220C-40D9-92D4-E81CA2308E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3015181" y="7459049"/>
                <a:ext cx="3226688" cy="897140"/>
              </a:xfrm>
              <a:prstGeom prst="rect">
                <a:avLst/>
              </a:prstGeom>
            </p:spPr>
          </p:pic>
        </p:grpSp>
        <p:sp>
          <p:nvSpPr>
            <p:cNvPr id="228" name="Object 22">
              <a:extLst>
                <a:ext uri="{FF2B5EF4-FFF2-40B4-BE49-F238E27FC236}">
                  <a16:creationId xmlns:a16="http://schemas.microsoft.com/office/drawing/2014/main" id="{A29598BF-F613-4F6E-A457-60907257EB60}"/>
                </a:ext>
              </a:extLst>
            </p:cNvPr>
            <p:cNvSpPr txBox="1"/>
            <p:nvPr/>
          </p:nvSpPr>
          <p:spPr>
            <a:xfrm>
              <a:off x="2834535" y="10565331"/>
              <a:ext cx="4202758" cy="76944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2200" err="1">
                  <a:solidFill>
                    <a:srgbClr val="2186C4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S-Core Dream 6 Bold" pitchFamily="34" charset="0"/>
                </a:rPr>
                <a:t>회원별</a:t>
              </a:r>
              <a:r>
                <a:rPr lang="ko-KR" altLang="en-US" sz="2200">
                  <a:solidFill>
                    <a:srgbClr val="2186C4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S-Core Dream 6 Bold" pitchFamily="34" charset="0"/>
                </a:rPr>
                <a:t> 관심</a:t>
              </a:r>
              <a:endParaRPr lang="en-US" altLang="ko-KR" sz="2200">
                <a:solidFill>
                  <a:srgbClr val="2186C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S-Core Dream 6 Bold" pitchFamily="34" charset="0"/>
              </a:endParaRPr>
            </a:p>
            <a:p>
              <a:pPr algn="ctr"/>
              <a:r>
                <a:rPr lang="ko-KR" altLang="en-US" sz="2200">
                  <a:solidFill>
                    <a:srgbClr val="2186C4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S-Core Dream 6 Bold" pitchFamily="34" charset="0"/>
                </a:rPr>
                <a:t>부동산 </a:t>
              </a:r>
              <a:r>
                <a:rPr lang="ko-KR" altLang="en-US" sz="2200" err="1">
                  <a:solidFill>
                    <a:srgbClr val="2186C4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S-Core Dream 6 Bold" pitchFamily="34" charset="0"/>
                </a:rPr>
                <a:t>리스트업</a:t>
              </a:r>
              <a:endParaRPr lang="en-US" altLang="ko-KR" sz="2200">
                <a:solidFill>
                  <a:srgbClr val="2186C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S-Core Dream 6 Bold" pitchFamily="34" charset="0"/>
              </a:endParaRPr>
            </a:p>
          </p:txBody>
        </p:sp>
      </p:grpSp>
      <p:grpSp>
        <p:nvGrpSpPr>
          <p:cNvPr id="212" name="그룹 211">
            <a:extLst>
              <a:ext uri="{FF2B5EF4-FFF2-40B4-BE49-F238E27FC236}">
                <a16:creationId xmlns:a16="http://schemas.microsoft.com/office/drawing/2014/main" id="{BE7A5D2F-A4D2-4C67-97A9-9D082E3C5B43}"/>
              </a:ext>
            </a:extLst>
          </p:cNvPr>
          <p:cNvGrpSpPr/>
          <p:nvPr/>
        </p:nvGrpSpPr>
        <p:grpSpPr>
          <a:xfrm>
            <a:off x="8708903" y="6102335"/>
            <a:ext cx="5647475" cy="1794281"/>
            <a:chOff x="8525725" y="4551586"/>
            <a:chExt cx="5647475" cy="1794281"/>
          </a:xfrm>
        </p:grpSpPr>
        <p:pic>
          <p:nvPicPr>
            <p:cNvPr id="213" name="Object 131">
              <a:extLst>
                <a:ext uri="{FF2B5EF4-FFF2-40B4-BE49-F238E27FC236}">
                  <a16:creationId xmlns:a16="http://schemas.microsoft.com/office/drawing/2014/main" id="{AE02A8CC-4270-4305-8A1F-4FAEF532411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599207" y="5398843"/>
              <a:ext cx="2573993" cy="148065"/>
            </a:xfrm>
            <a:prstGeom prst="rect">
              <a:avLst/>
            </a:prstGeom>
          </p:spPr>
        </p:pic>
        <p:grpSp>
          <p:nvGrpSpPr>
            <p:cNvPr id="214" name="그룹 213">
              <a:extLst>
                <a:ext uri="{FF2B5EF4-FFF2-40B4-BE49-F238E27FC236}">
                  <a16:creationId xmlns:a16="http://schemas.microsoft.com/office/drawing/2014/main" id="{2AF9C674-D17B-4B6E-8AAD-B6A35DB1BDDF}"/>
                </a:ext>
              </a:extLst>
            </p:cNvPr>
            <p:cNvGrpSpPr/>
            <p:nvPr/>
          </p:nvGrpSpPr>
          <p:grpSpPr>
            <a:xfrm>
              <a:off x="8525725" y="4551586"/>
              <a:ext cx="5042821" cy="1794281"/>
              <a:chOff x="1692731" y="10066045"/>
              <a:chExt cx="6453376" cy="1794281"/>
            </a:xfrm>
          </p:grpSpPr>
          <p:grpSp>
            <p:nvGrpSpPr>
              <p:cNvPr id="215" name="그룹 1005">
                <a:extLst>
                  <a:ext uri="{FF2B5EF4-FFF2-40B4-BE49-F238E27FC236}">
                    <a16:creationId xmlns:a16="http://schemas.microsoft.com/office/drawing/2014/main" id="{E89E6418-1415-468E-BD25-CF7FBCFB869A}"/>
                  </a:ext>
                </a:extLst>
              </p:cNvPr>
              <p:cNvGrpSpPr/>
              <p:nvPr/>
            </p:nvGrpSpPr>
            <p:grpSpPr>
              <a:xfrm>
                <a:off x="1692731" y="10066045"/>
                <a:ext cx="6453376" cy="1794281"/>
                <a:chOff x="1401837" y="7044985"/>
                <a:chExt cx="6453376" cy="1794281"/>
              </a:xfrm>
            </p:grpSpPr>
            <p:pic>
              <p:nvPicPr>
                <p:cNvPr id="217" name="Object 18">
                  <a:extLst>
                    <a:ext uri="{FF2B5EF4-FFF2-40B4-BE49-F238E27FC236}">
                      <a16:creationId xmlns:a16="http://schemas.microsoft.com/office/drawing/2014/main" id="{FDA76E79-EF94-4069-91BB-3CBA5700288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/>
                <a:stretch>
                  <a:fillRect/>
                </a:stretch>
              </p:blipFill>
              <p:spPr>
                <a:xfrm>
                  <a:off x="1401837" y="7044985"/>
                  <a:ext cx="6453376" cy="1794281"/>
                </a:xfrm>
                <a:prstGeom prst="rect">
                  <a:avLst/>
                </a:prstGeom>
              </p:spPr>
            </p:pic>
            <p:pic>
              <p:nvPicPr>
                <p:cNvPr id="218" name="Object 19">
                  <a:extLst>
                    <a:ext uri="{FF2B5EF4-FFF2-40B4-BE49-F238E27FC236}">
                      <a16:creationId xmlns:a16="http://schemas.microsoft.com/office/drawing/2014/main" id="{55B649F0-637C-40B7-98CC-6F2C1A4C620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3015181" y="7459049"/>
                  <a:ext cx="3226688" cy="897140"/>
                </a:xfrm>
                <a:prstGeom prst="rect">
                  <a:avLst/>
                </a:prstGeom>
              </p:spPr>
            </p:pic>
          </p:grpSp>
          <p:sp>
            <p:nvSpPr>
              <p:cNvPr id="216" name="Object 22">
                <a:extLst>
                  <a:ext uri="{FF2B5EF4-FFF2-40B4-BE49-F238E27FC236}">
                    <a16:creationId xmlns:a16="http://schemas.microsoft.com/office/drawing/2014/main" id="{F14E73D6-5268-4BB8-A6C7-B34EFA7FFAA7}"/>
                  </a:ext>
                </a:extLst>
              </p:cNvPr>
              <p:cNvSpPr txBox="1"/>
              <p:nvPr/>
            </p:nvSpPr>
            <p:spPr>
              <a:xfrm>
                <a:off x="2818042" y="10705459"/>
                <a:ext cx="4202758" cy="430887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ko-KR" altLang="en-US" sz="2200">
                    <a:solidFill>
                      <a:srgbClr val="2186C4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S-Core Dream 6 Bold" pitchFamily="34" charset="0"/>
                  </a:rPr>
                  <a:t>관심 설정</a:t>
                </a:r>
                <a:endParaRPr lang="en-US">
                  <a:solidFill>
                    <a:srgbClr val="2186C4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</p:grpSp>
      <p:grpSp>
        <p:nvGrpSpPr>
          <p:cNvPr id="7" name="그룹 92">
            <a:extLst>
              <a:ext uri="{FF2B5EF4-FFF2-40B4-BE49-F238E27FC236}">
                <a16:creationId xmlns:a16="http://schemas.microsoft.com/office/drawing/2014/main" id="{79EBAE0A-35F7-4D78-B0DD-8486394831C3}"/>
              </a:ext>
            </a:extLst>
          </p:cNvPr>
          <p:cNvGrpSpPr/>
          <p:nvPr/>
        </p:nvGrpSpPr>
        <p:grpSpPr>
          <a:xfrm>
            <a:off x="7460828" y="7700781"/>
            <a:ext cx="6290896" cy="1794281"/>
            <a:chOff x="7460828" y="7683347"/>
            <a:chExt cx="6290896" cy="1794281"/>
          </a:xfrm>
        </p:grpSpPr>
        <p:grpSp>
          <p:nvGrpSpPr>
            <p:cNvPr id="194" name="그룹 193">
              <a:extLst>
                <a:ext uri="{FF2B5EF4-FFF2-40B4-BE49-F238E27FC236}">
                  <a16:creationId xmlns:a16="http://schemas.microsoft.com/office/drawing/2014/main" id="{7D922690-7397-4B55-ACFC-BFE2D6A18107}"/>
                </a:ext>
              </a:extLst>
            </p:cNvPr>
            <p:cNvGrpSpPr/>
            <p:nvPr/>
          </p:nvGrpSpPr>
          <p:grpSpPr>
            <a:xfrm>
              <a:off x="8708903" y="7683347"/>
              <a:ext cx="5042821" cy="1794281"/>
              <a:chOff x="1692731" y="10066045"/>
              <a:chExt cx="6453376" cy="1794281"/>
            </a:xfrm>
          </p:grpSpPr>
          <p:grpSp>
            <p:nvGrpSpPr>
              <p:cNvPr id="195" name="그룹 1005">
                <a:extLst>
                  <a:ext uri="{FF2B5EF4-FFF2-40B4-BE49-F238E27FC236}">
                    <a16:creationId xmlns:a16="http://schemas.microsoft.com/office/drawing/2014/main" id="{B7B41B3D-4941-40F9-BAC5-A2FB4A29F1E6}"/>
                  </a:ext>
                </a:extLst>
              </p:cNvPr>
              <p:cNvGrpSpPr/>
              <p:nvPr/>
            </p:nvGrpSpPr>
            <p:grpSpPr>
              <a:xfrm>
                <a:off x="1692731" y="10066045"/>
                <a:ext cx="6453376" cy="1794281"/>
                <a:chOff x="1401837" y="7044985"/>
                <a:chExt cx="6453376" cy="1794281"/>
              </a:xfrm>
            </p:grpSpPr>
            <p:pic>
              <p:nvPicPr>
                <p:cNvPr id="197" name="Object 18">
                  <a:extLst>
                    <a:ext uri="{FF2B5EF4-FFF2-40B4-BE49-F238E27FC236}">
                      <a16:creationId xmlns:a16="http://schemas.microsoft.com/office/drawing/2014/main" id="{508ADCC4-8651-421E-A232-045043862F9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/>
                <a:stretch>
                  <a:fillRect/>
                </a:stretch>
              </p:blipFill>
              <p:spPr>
                <a:xfrm>
                  <a:off x="1401837" y="7044985"/>
                  <a:ext cx="6453376" cy="1794281"/>
                </a:xfrm>
                <a:prstGeom prst="rect">
                  <a:avLst/>
                </a:prstGeom>
              </p:spPr>
            </p:pic>
            <p:pic>
              <p:nvPicPr>
                <p:cNvPr id="198" name="Object 19">
                  <a:extLst>
                    <a:ext uri="{FF2B5EF4-FFF2-40B4-BE49-F238E27FC236}">
                      <a16:creationId xmlns:a16="http://schemas.microsoft.com/office/drawing/2014/main" id="{7B0C2F9B-16CA-4A77-BB48-03CE4AB1908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3015181" y="7459049"/>
                  <a:ext cx="3226688" cy="897140"/>
                </a:xfrm>
                <a:prstGeom prst="rect">
                  <a:avLst/>
                </a:prstGeom>
              </p:spPr>
            </p:pic>
          </p:grpSp>
          <p:sp>
            <p:nvSpPr>
              <p:cNvPr id="196" name="Object 22">
                <a:extLst>
                  <a:ext uri="{FF2B5EF4-FFF2-40B4-BE49-F238E27FC236}">
                    <a16:creationId xmlns:a16="http://schemas.microsoft.com/office/drawing/2014/main" id="{84765AA4-9881-4422-B696-BB960024FFD8}"/>
                  </a:ext>
                </a:extLst>
              </p:cNvPr>
              <p:cNvSpPr txBox="1"/>
              <p:nvPr/>
            </p:nvSpPr>
            <p:spPr>
              <a:xfrm>
                <a:off x="2818042" y="10705459"/>
                <a:ext cx="4202758" cy="430887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ko-KR" altLang="en-US" sz="2200">
                    <a:solidFill>
                      <a:srgbClr val="2186C4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S-Core Dream 6 Bold" pitchFamily="34" charset="0"/>
                  </a:rPr>
                  <a:t>댓글</a:t>
                </a:r>
                <a:endParaRPr lang="en-US" altLang="ko-KR" sz="2200">
                  <a:solidFill>
                    <a:srgbClr val="2186C4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S-Core Dream 6 Bold" pitchFamily="34" charset="0"/>
                </a:endParaRPr>
              </a:p>
            </p:txBody>
          </p:sp>
        </p:grpSp>
        <p:grpSp>
          <p:nvGrpSpPr>
            <p:cNvPr id="179" name="그룹 1040">
              <a:extLst>
                <a:ext uri="{FF2B5EF4-FFF2-40B4-BE49-F238E27FC236}">
                  <a16:creationId xmlns:a16="http://schemas.microsoft.com/office/drawing/2014/main" id="{8FD0A935-3C39-4EB2-A640-B4832BF9C4B9}"/>
                </a:ext>
              </a:extLst>
            </p:cNvPr>
            <p:cNvGrpSpPr/>
            <p:nvPr/>
          </p:nvGrpSpPr>
          <p:grpSpPr>
            <a:xfrm rot="16200000">
              <a:off x="8673792" y="7293545"/>
              <a:ext cx="148065" cy="2573993"/>
              <a:chOff x="9088701" y="2640693"/>
              <a:chExt cx="148065" cy="2573993"/>
            </a:xfrm>
          </p:grpSpPr>
          <p:pic>
            <p:nvPicPr>
              <p:cNvPr id="185" name="Object 131">
                <a:extLst>
                  <a:ext uri="{FF2B5EF4-FFF2-40B4-BE49-F238E27FC236}">
                    <a16:creationId xmlns:a16="http://schemas.microsoft.com/office/drawing/2014/main" id="{456E491B-BCCC-462F-B67C-6A6FED927D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16200000">
                <a:off x="7875737" y="3853657"/>
                <a:ext cx="2573993" cy="148065"/>
              </a:xfrm>
              <a:prstGeom prst="rect">
                <a:avLst/>
              </a:prstGeom>
            </p:spPr>
          </p:pic>
        </p:grpSp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6599EE9-CDCA-A74D-A211-63FC0B91FDD4}"/>
              </a:ext>
            </a:extLst>
          </p:cNvPr>
          <p:cNvSpPr/>
          <p:nvPr/>
        </p:nvSpPr>
        <p:spPr>
          <a:xfrm>
            <a:off x="1266464" y="2533182"/>
            <a:ext cx="2495885" cy="894208"/>
          </a:xfrm>
          <a:prstGeom prst="rect">
            <a:avLst/>
          </a:prstGeom>
          <a:solidFill>
            <a:srgbClr val="2186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2" name="그룹 69">
            <a:extLst>
              <a:ext uri="{FF2B5EF4-FFF2-40B4-BE49-F238E27FC236}">
                <a16:creationId xmlns:a16="http://schemas.microsoft.com/office/drawing/2014/main" id="{F4D8C4EF-C3A3-44FA-8C72-0FA1E22A1833}"/>
              </a:ext>
            </a:extLst>
          </p:cNvPr>
          <p:cNvGrpSpPr/>
          <p:nvPr/>
        </p:nvGrpSpPr>
        <p:grpSpPr>
          <a:xfrm>
            <a:off x="1227676" y="2743095"/>
            <a:ext cx="4446938" cy="461665"/>
            <a:chOff x="1022655" y="3122782"/>
            <a:chExt cx="4446938" cy="461665"/>
          </a:xfrm>
        </p:grpSpPr>
        <p:grpSp>
          <p:nvGrpSpPr>
            <p:cNvPr id="1040" name="그룹 1040"/>
            <p:cNvGrpSpPr/>
            <p:nvPr/>
          </p:nvGrpSpPr>
          <p:grpSpPr>
            <a:xfrm rot="16200000">
              <a:off x="4108564" y="2106070"/>
              <a:ext cx="148065" cy="2573993"/>
              <a:chOff x="9088701" y="2640693"/>
              <a:chExt cx="148065" cy="2573993"/>
            </a:xfrm>
          </p:grpSpPr>
          <p:pic>
            <p:nvPicPr>
              <p:cNvPr id="132" name="Object 13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5400000">
                <a:off x="7875737" y="3853657"/>
                <a:ext cx="2573993" cy="148065"/>
              </a:xfrm>
              <a:prstGeom prst="rect">
                <a:avLst/>
              </a:prstGeom>
            </p:spPr>
          </p:pic>
        </p:grpSp>
        <p:sp>
          <p:nvSpPr>
            <p:cNvPr id="139" name="Object 139"/>
            <p:cNvSpPr txBox="1"/>
            <p:nvPr/>
          </p:nvSpPr>
          <p:spPr>
            <a:xfrm>
              <a:off x="1022655" y="3122782"/>
              <a:ext cx="2476563" cy="4616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2400">
                  <a:solidFill>
                    <a:srgbClr val="FFFFFF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메인 화면</a:t>
              </a:r>
              <a:endParaRPr 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47F2C0B3-4C14-F944-B571-B5180D74473B}"/>
              </a:ext>
            </a:extLst>
          </p:cNvPr>
          <p:cNvSpPr/>
          <p:nvPr/>
        </p:nvSpPr>
        <p:spPr>
          <a:xfrm>
            <a:off x="5650157" y="3599504"/>
            <a:ext cx="2495885" cy="875557"/>
          </a:xfrm>
          <a:prstGeom prst="rect">
            <a:avLst/>
          </a:prstGeom>
          <a:solidFill>
            <a:srgbClr val="2186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Object 139">
            <a:extLst>
              <a:ext uri="{FF2B5EF4-FFF2-40B4-BE49-F238E27FC236}">
                <a16:creationId xmlns:a16="http://schemas.microsoft.com/office/drawing/2014/main" id="{C3F5A4E6-F83E-E44E-A453-F535FF2A591B}"/>
              </a:ext>
            </a:extLst>
          </p:cNvPr>
          <p:cNvSpPr txBox="1"/>
          <p:nvPr/>
        </p:nvSpPr>
        <p:spPr>
          <a:xfrm>
            <a:off x="5659819" y="3862132"/>
            <a:ext cx="2476563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40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회원가입</a:t>
            </a:r>
            <a:endParaRPr 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B720C1DA-0F5B-4F4C-8DC6-C7D79DA891FD}"/>
              </a:ext>
            </a:extLst>
          </p:cNvPr>
          <p:cNvSpPr/>
          <p:nvPr/>
        </p:nvSpPr>
        <p:spPr>
          <a:xfrm>
            <a:off x="5626301" y="8022207"/>
            <a:ext cx="2495885" cy="875557"/>
          </a:xfrm>
          <a:prstGeom prst="rect">
            <a:avLst/>
          </a:prstGeom>
          <a:solidFill>
            <a:srgbClr val="2186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" name="Object 139">
            <a:extLst>
              <a:ext uri="{FF2B5EF4-FFF2-40B4-BE49-F238E27FC236}">
                <a16:creationId xmlns:a16="http://schemas.microsoft.com/office/drawing/2014/main" id="{18A11D1A-A32A-9145-8F5C-A771D9CFEF89}"/>
              </a:ext>
            </a:extLst>
          </p:cNvPr>
          <p:cNvSpPr txBox="1"/>
          <p:nvPr/>
        </p:nvSpPr>
        <p:spPr>
          <a:xfrm>
            <a:off x="5618712" y="8240726"/>
            <a:ext cx="2476563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40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자유게시판</a:t>
            </a:r>
            <a:endParaRPr 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C10CF8AA-C0F5-414F-B77C-E178921B9BD1}"/>
              </a:ext>
            </a:extLst>
          </p:cNvPr>
          <p:cNvSpPr/>
          <p:nvPr/>
        </p:nvSpPr>
        <p:spPr>
          <a:xfrm>
            <a:off x="5648310" y="9210093"/>
            <a:ext cx="2495885" cy="875557"/>
          </a:xfrm>
          <a:prstGeom prst="rect">
            <a:avLst/>
          </a:prstGeom>
          <a:solidFill>
            <a:srgbClr val="2186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74" name="Object 139">
            <a:extLst>
              <a:ext uri="{FF2B5EF4-FFF2-40B4-BE49-F238E27FC236}">
                <a16:creationId xmlns:a16="http://schemas.microsoft.com/office/drawing/2014/main" id="{55C27DE3-46F7-FE43-BBE6-82DDCB53C6DC}"/>
              </a:ext>
            </a:extLst>
          </p:cNvPr>
          <p:cNvSpPr txBox="1"/>
          <p:nvPr/>
        </p:nvSpPr>
        <p:spPr>
          <a:xfrm>
            <a:off x="5657972" y="9472721"/>
            <a:ext cx="2476563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40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공지사항</a:t>
            </a:r>
            <a:endParaRPr 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18" name="그룹 1040">
            <a:extLst>
              <a:ext uri="{FF2B5EF4-FFF2-40B4-BE49-F238E27FC236}">
                <a16:creationId xmlns:a16="http://schemas.microsoft.com/office/drawing/2014/main" id="{AD6C1983-4F28-6D45-87D1-551E9A7D087B}"/>
              </a:ext>
            </a:extLst>
          </p:cNvPr>
          <p:cNvGrpSpPr/>
          <p:nvPr/>
        </p:nvGrpSpPr>
        <p:grpSpPr>
          <a:xfrm rot="16200000">
            <a:off x="8664130" y="3816219"/>
            <a:ext cx="148065" cy="2573993"/>
            <a:chOff x="9088701" y="2640693"/>
            <a:chExt cx="148065" cy="2573993"/>
          </a:xfrm>
        </p:grpSpPr>
        <p:pic>
          <p:nvPicPr>
            <p:cNvPr id="233" name="Object 131">
              <a:extLst>
                <a:ext uri="{FF2B5EF4-FFF2-40B4-BE49-F238E27FC236}">
                  <a16:creationId xmlns:a16="http://schemas.microsoft.com/office/drawing/2014/main" id="{F6CD4400-426D-8F40-809F-ACCEAB407AE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7875737" y="3853657"/>
              <a:ext cx="2573993" cy="148065"/>
            </a:xfrm>
            <a:prstGeom prst="rect">
              <a:avLst/>
            </a:prstGeom>
          </p:spPr>
        </p:pic>
      </p:grp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31075EAB-B286-F646-8C4B-3266338973EA}"/>
              </a:ext>
            </a:extLst>
          </p:cNvPr>
          <p:cNvSpPr/>
          <p:nvPr/>
        </p:nvSpPr>
        <p:spPr>
          <a:xfrm>
            <a:off x="5648310" y="4708568"/>
            <a:ext cx="2495885" cy="875557"/>
          </a:xfrm>
          <a:prstGeom prst="rect">
            <a:avLst/>
          </a:prstGeom>
          <a:solidFill>
            <a:srgbClr val="2186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1" name="Object 139">
            <a:extLst>
              <a:ext uri="{FF2B5EF4-FFF2-40B4-BE49-F238E27FC236}">
                <a16:creationId xmlns:a16="http://schemas.microsoft.com/office/drawing/2014/main" id="{00BABDC3-80CB-8347-BC0B-013FFC371E27}"/>
              </a:ext>
            </a:extLst>
          </p:cNvPr>
          <p:cNvSpPr txBox="1"/>
          <p:nvPr/>
        </p:nvSpPr>
        <p:spPr>
          <a:xfrm>
            <a:off x="5619892" y="4842584"/>
            <a:ext cx="2476563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40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부동산 </a:t>
            </a:r>
            <a:r>
              <a:rPr lang="ko-KR" altLang="en-US" sz="2400" err="1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실거래</a:t>
            </a:r>
            <a:endParaRPr 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22" name="Object 74">
            <a:extLst>
              <a:ext uri="{FF2B5EF4-FFF2-40B4-BE49-F238E27FC236}">
                <a16:creationId xmlns:a16="http://schemas.microsoft.com/office/drawing/2014/main" id="{6DBDBE92-2226-4254-8484-370628FC13E0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097034" y="3960224"/>
            <a:ext cx="605161" cy="148065"/>
          </a:xfrm>
          <a:prstGeom prst="rect">
            <a:avLst/>
          </a:prstGeom>
        </p:spPr>
      </p:pic>
      <p:pic>
        <p:nvPicPr>
          <p:cNvPr id="225" name="Object 74">
            <a:extLst>
              <a:ext uri="{FF2B5EF4-FFF2-40B4-BE49-F238E27FC236}">
                <a16:creationId xmlns:a16="http://schemas.microsoft.com/office/drawing/2014/main" id="{DD9196A7-9AD6-4DDE-8D62-96275D839574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109000" y="9504915"/>
            <a:ext cx="605161" cy="148065"/>
          </a:xfrm>
          <a:prstGeom prst="rect">
            <a:avLst/>
          </a:prstGeom>
        </p:spPr>
      </p:pic>
      <p:pic>
        <p:nvPicPr>
          <p:cNvPr id="224" name="Object 74">
            <a:extLst>
              <a:ext uri="{FF2B5EF4-FFF2-40B4-BE49-F238E27FC236}">
                <a16:creationId xmlns:a16="http://schemas.microsoft.com/office/drawing/2014/main" id="{B3B9B7A0-C5B0-4E0A-9B2F-6AA78E3730AA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109000" y="8487415"/>
            <a:ext cx="605161" cy="148065"/>
          </a:xfrm>
          <a:prstGeom prst="rect">
            <a:avLst/>
          </a:prstGeom>
        </p:spPr>
      </p:pic>
      <p:pic>
        <p:nvPicPr>
          <p:cNvPr id="223" name="Object 74">
            <a:extLst>
              <a:ext uri="{FF2B5EF4-FFF2-40B4-BE49-F238E27FC236}">
                <a16:creationId xmlns:a16="http://schemas.microsoft.com/office/drawing/2014/main" id="{BB6A17AF-2C1D-4E01-BD32-C461D6B3922C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119529" y="4959410"/>
            <a:ext cx="605161" cy="148065"/>
          </a:xfrm>
          <a:prstGeom prst="rect">
            <a:avLst/>
          </a:prstGeom>
        </p:spPr>
      </p:pic>
      <p:sp>
        <p:nvSpPr>
          <p:cNvPr id="24" name="Object 139">
            <a:extLst>
              <a:ext uri="{FF2B5EF4-FFF2-40B4-BE49-F238E27FC236}">
                <a16:creationId xmlns:a16="http://schemas.microsoft.com/office/drawing/2014/main" id="{79256FAF-B009-4314-821F-EA68DA22A5A0}"/>
              </a:ext>
            </a:extLst>
          </p:cNvPr>
          <p:cNvSpPr txBox="1"/>
          <p:nvPr/>
        </p:nvSpPr>
        <p:spPr>
          <a:xfrm>
            <a:off x="5629554" y="2752748"/>
            <a:ext cx="2476563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40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로그인</a:t>
            </a:r>
            <a:endParaRPr 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471837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1">
      <a:majorFont>
        <a:latin typeface="맑은 고딕"/>
        <a:ea typeface="나눔스퀘어 ExtraBold"/>
        <a:cs typeface=""/>
      </a:majorFont>
      <a:minorFont>
        <a:latin typeface="맑은 고딕"/>
        <a:ea typeface="나눔스퀘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2">
      <a:majorFont>
        <a:latin typeface="맑은 고딕"/>
        <a:ea typeface="나눔스퀘어 ExtraBold"/>
        <a:cs typeface=""/>
      </a:majorFont>
      <a:minorFont>
        <a:latin typeface="맑은 고딕"/>
        <a:ea typeface="나눔스퀘어 Bol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545</Words>
  <Application>Microsoft Office PowerPoint</Application>
  <PresentationFormat>사용자 지정</PresentationFormat>
  <Paragraphs>190</Paragraphs>
  <Slides>17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3" baseType="lpstr">
      <vt:lpstr>Abadi</vt:lpstr>
      <vt:lpstr>맑은 고딕</vt:lpstr>
      <vt:lpstr>Arial</vt:lpstr>
      <vt:lpstr>나눔스퀘어 ExtraBold</vt:lpstr>
      <vt:lpstr>나눔스퀘어 Bold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정 지영</cp:lastModifiedBy>
  <cp:revision>4</cp:revision>
  <dcterms:created xsi:type="dcterms:W3CDTF">2021-11-23T11:09:26Z</dcterms:created>
  <dcterms:modified xsi:type="dcterms:W3CDTF">2021-11-25T16:32:36Z</dcterms:modified>
</cp:coreProperties>
</file>